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71" r:id="rId6"/>
    <p:sldId id="261" r:id="rId7"/>
    <p:sldId id="272" r:id="rId8"/>
    <p:sldId id="273" r:id="rId9"/>
    <p:sldId id="262" r:id="rId10"/>
    <p:sldId id="275" r:id="rId11"/>
    <p:sldId id="276" r:id="rId12"/>
    <p:sldId id="274" r:id="rId13"/>
    <p:sldId id="283" r:id="rId14"/>
    <p:sldId id="284" r:id="rId15"/>
    <p:sldId id="277" r:id="rId16"/>
    <p:sldId id="263" r:id="rId17"/>
    <p:sldId id="279" r:id="rId18"/>
    <p:sldId id="280" r:id="rId19"/>
    <p:sldId id="285" r:id="rId20"/>
    <p:sldId id="278" r:id="rId21"/>
    <p:sldId id="281" r:id="rId22"/>
    <p:sldId id="282" r:id="rId23"/>
    <p:sldId id="264" r:id="rId24"/>
    <p:sldId id="286" r:id="rId25"/>
    <p:sldId id="287" r:id="rId26"/>
    <p:sldId id="265" r:id="rId27"/>
    <p:sldId id="289" r:id="rId28"/>
    <p:sldId id="288" r:id="rId29"/>
    <p:sldId id="290" r:id="rId30"/>
    <p:sldId id="266" r:id="rId31"/>
    <p:sldId id="292" r:id="rId32"/>
    <p:sldId id="291" r:id="rId33"/>
    <p:sldId id="293" r:id="rId34"/>
    <p:sldId id="294" r:id="rId35"/>
    <p:sldId id="295" r:id="rId36"/>
    <p:sldId id="267" r:id="rId37"/>
    <p:sldId id="296" r:id="rId38"/>
    <p:sldId id="268" r:id="rId39"/>
    <p:sldId id="297" r:id="rId40"/>
    <p:sldId id="299" r:id="rId41"/>
    <p:sldId id="300" r:id="rId42"/>
    <p:sldId id="298" r:id="rId43"/>
    <p:sldId id="269" r:id="rId44"/>
    <p:sldId id="302" r:id="rId45"/>
    <p:sldId id="270" r:id="rId46"/>
    <p:sldId id="304" r:id="rId47"/>
    <p:sldId id="303" r:id="rId48"/>
    <p:sldId id="305" r:id="rId49"/>
    <p:sldId id="301" r:id="rId5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30/03/2017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30/03/2017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4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476672"/>
            <a:ext cx="7772400" cy="1470025"/>
          </a:xfrm>
          <a:scene3d>
            <a:camera prst="orthographicFront"/>
            <a:lightRig rig="threePt" dir="t">
              <a:rot lat="0" lon="0" rev="1200000"/>
            </a:lightRig>
          </a:scene3d>
          <a:sp3d>
            <a:bevelT w="63500" h="25400"/>
          </a:sp3d>
        </p:spPr>
        <p:style>
          <a:lnRef idx="0">
            <a:schemeClr val="accent2"/>
          </a:lnRef>
          <a:fillRef idx="3">
            <a:schemeClr val="accent2"/>
          </a:fillRef>
          <a:effectRef idx="3">
            <a:schemeClr val="accent2"/>
          </a:effectRef>
          <a:fontRef idx="minor">
            <a:schemeClr val="lt1"/>
          </a:fontRef>
        </p:style>
        <p:txBody>
          <a:bodyPr>
            <a:normAutofit fontScale="90000"/>
          </a:bodyPr>
          <a:lstStyle/>
          <a:p>
            <a:r>
              <a:rPr lang="es-CO" sz="5400" b="1" dirty="0">
                <a:latin typeface="Bodoni MT Black" panose="02070A03080606020203" pitchFamily="18" charset="0"/>
              </a:rPr>
              <a:t>SANADOS PARA SERVIR</a:t>
            </a:r>
          </a:p>
        </p:txBody>
      </p:sp>
      <p:sp>
        <p:nvSpPr>
          <p:cNvPr id="3" name="2 Subtítulo"/>
          <p:cNvSpPr>
            <a:spLocks noGrp="1"/>
          </p:cNvSpPr>
          <p:nvPr>
            <p:ph type="subTitle" idx="1"/>
          </p:nvPr>
        </p:nvSpPr>
        <p:spPr>
          <a:xfrm>
            <a:off x="3131840" y="6021288"/>
            <a:ext cx="2808312" cy="62850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s-CO" sz="4800" b="1" dirty="0"/>
              <a:t>1 Pedro 4:10</a:t>
            </a:r>
          </a:p>
        </p:txBody>
      </p:sp>
      <p:pic>
        <p:nvPicPr>
          <p:cNvPr id="5" name="Imagen 4"/>
          <p:cNvPicPr>
            <a:picLocks noChangeAspect="1"/>
          </p:cNvPicPr>
          <p:nvPr/>
        </p:nvPicPr>
        <p:blipFill>
          <a:blip r:embed="rId2"/>
          <a:stretch>
            <a:fillRect/>
          </a:stretch>
        </p:blipFill>
        <p:spPr>
          <a:xfrm>
            <a:off x="1979712" y="2276872"/>
            <a:ext cx="5688632" cy="324036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432934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sz="4800" b="1" dirty="0"/>
              <a:t>SANADOS PARA SERVIR</a:t>
            </a:r>
          </a:p>
        </p:txBody>
      </p:sp>
      <p:pic>
        <p:nvPicPr>
          <p:cNvPr id="4" name="Imagen 3"/>
          <p:cNvPicPr>
            <a:picLocks noChangeAspect="1"/>
          </p:cNvPicPr>
          <p:nvPr/>
        </p:nvPicPr>
        <p:blipFill>
          <a:blip r:embed="rId2"/>
          <a:stretch>
            <a:fillRect/>
          </a:stretch>
        </p:blipFill>
        <p:spPr>
          <a:xfrm>
            <a:off x="1475656" y="1844825"/>
            <a:ext cx="5976663" cy="4392488"/>
          </a:xfrm>
          <a:prstGeom prst="rect">
            <a:avLst/>
          </a:prstGeom>
          <a:scene3d>
            <a:camera prst="orthographicFront"/>
            <a:lightRig rig="threePt" dir="t"/>
          </a:scene3d>
          <a:sp3d>
            <a:bevelT w="101600" prst="riblet"/>
          </a:sp3d>
        </p:spPr>
      </p:pic>
    </p:spTree>
    <p:extLst>
      <p:ext uri="{BB962C8B-B14F-4D97-AF65-F5344CB8AC3E}">
        <p14:creationId xmlns:p14="http://schemas.microsoft.com/office/powerpoint/2010/main" val="368609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fontScale="90000"/>
          </a:bodyPr>
          <a:lstStyle/>
          <a:p>
            <a:r>
              <a:rPr lang="es-CO" b="1" dirty="0"/>
              <a:t>Se levanta de la enfermedad a la cocina</a:t>
            </a:r>
          </a:p>
        </p:txBody>
      </p:sp>
      <p:sp>
        <p:nvSpPr>
          <p:cNvPr id="3" name="Marcador de contenido 2"/>
          <p:cNvSpPr>
            <a:spLocks noGrp="1"/>
          </p:cNvSpPr>
          <p:nvPr>
            <p:ph idx="1"/>
          </p:nvPr>
        </p:nvSpPr>
        <p:spPr>
          <a:xfrm>
            <a:off x="457200" y="1600200"/>
            <a:ext cx="4114800" cy="3664973"/>
          </a:xfrm>
        </p:spPr>
        <p:txBody>
          <a:bodyPr>
            <a:normAutofit lnSpcReduction="10000"/>
          </a:bodyPr>
          <a:lstStyle/>
          <a:p>
            <a:r>
              <a:rPr lang="es-CO" sz="3600" dirty="0">
                <a:solidFill>
                  <a:srgbClr val="FF0000"/>
                </a:solidFill>
              </a:rPr>
              <a:t>Mateo 8.14-15</a:t>
            </a:r>
            <a:r>
              <a:rPr lang="es-CO" sz="3600" dirty="0"/>
              <a:t>.</a:t>
            </a:r>
          </a:p>
          <a:p>
            <a:r>
              <a:rPr lang="es-CO" sz="2800" dirty="0"/>
              <a:t>Vino Jesús a casa de Pedro, y vio a la suegra de éste postrada en cama, con fiebre. 15 Y tocó su mano, y la fiebre la dejó; y ella se levantó, y les servía.</a:t>
            </a:r>
          </a:p>
        </p:txBody>
      </p:sp>
      <p:pic>
        <p:nvPicPr>
          <p:cNvPr id="4" name="Imagen 3"/>
          <p:cNvPicPr>
            <a:picLocks noChangeAspect="1"/>
          </p:cNvPicPr>
          <p:nvPr/>
        </p:nvPicPr>
        <p:blipFill>
          <a:blip r:embed="rId2"/>
          <a:stretch>
            <a:fillRect/>
          </a:stretch>
        </p:blipFill>
        <p:spPr>
          <a:xfrm>
            <a:off x="4544257" y="1954970"/>
            <a:ext cx="4114800" cy="3058206"/>
          </a:xfrm>
          <a:prstGeom prst="rect">
            <a:avLst/>
          </a:prstGeom>
        </p:spPr>
      </p:pic>
      <p:sp>
        <p:nvSpPr>
          <p:cNvPr id="5" name="Rectángulo 4"/>
          <p:cNvSpPr/>
          <p:nvPr/>
        </p:nvSpPr>
        <p:spPr>
          <a:xfrm>
            <a:off x="240060" y="5037929"/>
            <a:ext cx="8663880" cy="1938992"/>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Aquellos que se recuperan de una fiebre suelen estar débiles por un tiempo; pero para mostrar que esta curación estaba por sobre el poder de la naturaleza, la mujer estuvo tan bien que de inmediato se dedicó a los quehaceres de la casa. Especialmente para servirle a Él.</a:t>
            </a:r>
          </a:p>
        </p:txBody>
      </p:sp>
    </p:spTree>
    <p:extLst>
      <p:ext uri="{BB962C8B-B14F-4D97-AF65-F5344CB8AC3E}">
        <p14:creationId xmlns:p14="http://schemas.microsoft.com/office/powerpoint/2010/main" val="9171420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r>
              <a:rPr lang="es-CO" sz="4000" dirty="0">
                <a:solidFill>
                  <a:srgbClr val="FF0000"/>
                </a:solidFill>
              </a:rPr>
              <a:t>Mateo 8: 16,17. </a:t>
            </a:r>
          </a:p>
          <a:p>
            <a:r>
              <a:rPr lang="es-CO" dirty="0"/>
              <a:t> “</a:t>
            </a:r>
            <a:r>
              <a:rPr lang="es-CO" sz="3000" b="1" i="1" dirty="0"/>
              <a:t>Al atardecer, le llevaron muchos endemoniados, y con una sola palabra expulsó a los espíritus, y sanó a todos los enfermos.   17 Esto sucedió para que se cumpliera lo dicho por el profeta Isaías: "Él tomó sobre sí nuestras enfermedades y cargó con nuestras dolencias</a:t>
            </a:r>
            <a:r>
              <a:rPr lang="es-CO" sz="3000" dirty="0"/>
              <a:t>”. </a:t>
            </a:r>
          </a:p>
          <a:p>
            <a:pPr lvl="1"/>
            <a:r>
              <a:rPr lang="es-CO" dirty="0"/>
              <a:t> Lo que Jesús hizo en ese tiempo, también lo puede hacer en este, en el día de hoy. </a:t>
            </a:r>
            <a:r>
              <a:rPr lang="es-CO" dirty="0">
                <a:solidFill>
                  <a:srgbClr val="FF0000"/>
                </a:solidFill>
              </a:rPr>
              <a:t>Él tiene poder sobre la lepra, parálisis, fiebre, cáncer, sida y cualquier situación que venga a acontecer en tu vida, los problemas o las enfermedades no son mas grandes que Jesucristo, el es mas grande que nuestra necesidad. </a:t>
            </a:r>
          </a:p>
          <a:p>
            <a:pPr marL="800100" lvl="2" indent="0">
              <a:buNone/>
            </a:pPr>
            <a:endParaRPr lang="es-CO" dirty="0"/>
          </a:p>
          <a:p>
            <a:pPr marL="800100" lvl="2" indent="0">
              <a:buNone/>
            </a:pPr>
            <a:r>
              <a:rPr lang="es-CO" sz="2800" dirty="0"/>
              <a:t>“Jesús de Nazaret sin armas y sin dinero conquisto a muchos más millones que Alejandro, Cesar, Mahoma y Napoleón juntos.” </a:t>
            </a:r>
          </a:p>
        </p:txBody>
      </p:sp>
    </p:spTree>
    <p:extLst>
      <p:ext uri="{BB962C8B-B14F-4D97-AF65-F5344CB8AC3E}">
        <p14:creationId xmlns:p14="http://schemas.microsoft.com/office/powerpoint/2010/main" val="38932096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228600">
              <a:schemeClr val="accent1">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fontScale="92500" lnSpcReduction="10000"/>
          </a:bodyPr>
          <a:lstStyle/>
          <a:p>
            <a:r>
              <a:rPr lang="es-CO" b="1" u="sng" dirty="0"/>
              <a:t>Sin ciencia, ni educación formal</a:t>
            </a:r>
            <a:r>
              <a:rPr lang="es-CO" dirty="0"/>
              <a:t>, Jesús arrojó mas luz y entendimiento sobre los asuntos humanos y divinos que todos los filósofos y eruditos puestos juntos. </a:t>
            </a:r>
          </a:p>
          <a:p>
            <a:pPr lvl="1"/>
            <a:r>
              <a:rPr lang="es-CO" b="1" u="sng" dirty="0"/>
              <a:t>Sin la elocuencia académica y sin los estudios de una universidad</a:t>
            </a:r>
            <a:r>
              <a:rPr lang="es-CO" dirty="0"/>
              <a:t>, </a:t>
            </a:r>
            <a:r>
              <a:rPr lang="es-CO" b="1" u="sng" dirty="0"/>
              <a:t>sin ningún postgrado académico</a:t>
            </a:r>
            <a:r>
              <a:rPr lang="es-CO" dirty="0"/>
              <a:t>, Jesús hablo las palabras de vida como nunca antes se habían pronunciado y produjo resultados que van más allá del alcance de cualquier orador o poeta. </a:t>
            </a:r>
          </a:p>
          <a:p>
            <a:pPr lvl="1"/>
            <a:r>
              <a:rPr lang="es-CO" b="1" u="sng" dirty="0"/>
              <a:t>Sin escribir ninguna sola línea,</a:t>
            </a:r>
            <a:r>
              <a:rPr lang="es-CO" b="1" dirty="0"/>
              <a:t> </a:t>
            </a:r>
            <a:r>
              <a:rPr lang="es-CO" dirty="0"/>
              <a:t>Jesús ha puesto más plumas en movimiento, ha inspirado más temas para discursos y conferencias, obras de arte, enciclopedias y las más dulces canciones de alabanza que toda la multitud de hombres de los tiempos antiguos y modernos juntos podrían escribir. </a:t>
            </a:r>
          </a:p>
        </p:txBody>
      </p:sp>
    </p:spTree>
    <p:extLst>
      <p:ext uri="{BB962C8B-B14F-4D97-AF65-F5344CB8AC3E}">
        <p14:creationId xmlns:p14="http://schemas.microsoft.com/office/powerpoint/2010/main" val="30726589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1944216"/>
          </a:xfrm>
        </p:spPr>
        <p:style>
          <a:lnRef idx="2">
            <a:schemeClr val="dk1"/>
          </a:lnRef>
          <a:fillRef idx="1">
            <a:schemeClr val="lt1"/>
          </a:fillRef>
          <a:effectRef idx="0">
            <a:schemeClr val="dk1"/>
          </a:effectRef>
          <a:fontRef idx="minor">
            <a:schemeClr val="dk1"/>
          </a:fontRef>
        </p:style>
        <p:txBody>
          <a:bodyPr>
            <a:normAutofit lnSpcReduction="10000"/>
          </a:bodyPr>
          <a:lstStyle/>
          <a:p>
            <a:r>
              <a:rPr lang="es-CO" dirty="0">
                <a:solidFill>
                  <a:srgbClr val="FF0000"/>
                </a:solidFill>
              </a:rPr>
              <a:t>Mateo 8:1-4 </a:t>
            </a:r>
          </a:p>
          <a:p>
            <a:r>
              <a:rPr lang="es-CO" dirty="0"/>
              <a:t> </a:t>
            </a:r>
            <a:r>
              <a:rPr lang="es-CO" sz="2800" dirty="0"/>
              <a:t>En este pasaje veremos lo que sucede cuando Jesús llega a un lugar, cuando él interviene, cambia el rumbo de la vida de las personas:</a:t>
            </a:r>
          </a:p>
        </p:txBody>
      </p:sp>
      <p:sp>
        <p:nvSpPr>
          <p:cNvPr id="4" name="Rectángulo 3"/>
          <p:cNvSpPr/>
          <p:nvPr/>
        </p:nvSpPr>
        <p:spPr>
          <a:xfrm>
            <a:off x="611560" y="2420888"/>
            <a:ext cx="5184576" cy="2677656"/>
          </a:xfrm>
          <a:prstGeom prst="rect">
            <a:avLst/>
          </a:prstGeom>
        </p:spPr>
        <p:txBody>
          <a:bodyPr wrap="square">
            <a:spAutoFit/>
          </a:bodyPr>
          <a:lstStyle/>
          <a:p>
            <a:r>
              <a:rPr lang="es-CO" sz="2400" dirty="0"/>
              <a:t>“</a:t>
            </a:r>
            <a:r>
              <a:rPr lang="es-CO" sz="2400" b="1" i="1" dirty="0"/>
              <a:t>Cuando descendió Jesús del monte, le seguía mucha gente. 2 Y he aquí vino un leproso y se postró ante él, diciendo: Señor, si quieres, puedes limpiarme. 3 Jesús extendió la mano y le tocó, diciendo: Quiero; sé limpio. Y al instante su lepra desapareció</a:t>
            </a:r>
            <a:r>
              <a:rPr lang="es-CO" sz="2400" dirty="0"/>
              <a:t>. </a:t>
            </a:r>
          </a:p>
        </p:txBody>
      </p:sp>
      <p:pic>
        <p:nvPicPr>
          <p:cNvPr id="5" name="Imagen 4"/>
          <p:cNvPicPr>
            <a:picLocks noChangeAspect="1"/>
          </p:cNvPicPr>
          <p:nvPr/>
        </p:nvPicPr>
        <p:blipFill>
          <a:blip r:embed="rId2"/>
          <a:stretch>
            <a:fillRect/>
          </a:stretch>
        </p:blipFill>
        <p:spPr>
          <a:xfrm>
            <a:off x="5940152" y="2420888"/>
            <a:ext cx="2880320" cy="2952328"/>
          </a:xfrm>
          <a:prstGeom prst="rect">
            <a:avLst/>
          </a:prstGeom>
        </p:spPr>
      </p:pic>
      <p:sp>
        <p:nvSpPr>
          <p:cNvPr id="6" name="Rectángulo 5"/>
          <p:cNvSpPr/>
          <p:nvPr/>
        </p:nvSpPr>
        <p:spPr>
          <a:xfrm>
            <a:off x="611560" y="5373216"/>
            <a:ext cx="8208912" cy="138499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800" dirty="0"/>
              <a:t>4 Entonces Jesús le dijo: </a:t>
            </a:r>
            <a:r>
              <a:rPr lang="es-CO" sz="2800" b="1" i="1" dirty="0"/>
              <a:t>Mira, no lo digas a nadie; sino ve, muéstrate al sacerdote, y presenta la ofrenda que ordenó Moisés, para testimonio a ellos</a:t>
            </a:r>
            <a:r>
              <a:rPr lang="es-CO" sz="2800" dirty="0"/>
              <a:t>”.</a:t>
            </a:r>
          </a:p>
        </p:txBody>
      </p:sp>
    </p:spTree>
    <p:extLst>
      <p:ext uri="{BB962C8B-B14F-4D97-AF65-F5344CB8AC3E}">
        <p14:creationId xmlns:p14="http://schemas.microsoft.com/office/powerpoint/2010/main" val="12368638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408712"/>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s-CO" sz="2400" dirty="0"/>
              <a:t>Y mas adelante en </a:t>
            </a:r>
            <a:r>
              <a:rPr lang="es-CO" sz="2400" dirty="0">
                <a:solidFill>
                  <a:srgbClr val="FF0000"/>
                </a:solidFill>
              </a:rPr>
              <a:t>Mateo 8:5-13</a:t>
            </a:r>
            <a:r>
              <a:rPr lang="es-CO" sz="2400" dirty="0"/>
              <a:t>, habla que Jesús sana a un paralítico: “Entrando Jesús en Capernaum, vino a él un centurión, rogándole, 6 y diciendo: Señor, mi criado está postrado en casa, paralítico, gravemente atormentado. 7 Y Jesús le dijo: Yo iré y le sanaré.</a:t>
            </a:r>
          </a:p>
          <a:p>
            <a:pPr lvl="1"/>
            <a:endParaRPr lang="es-CO" sz="2400" dirty="0"/>
          </a:p>
          <a:p>
            <a:pPr lvl="1"/>
            <a:r>
              <a:rPr lang="es-CO" sz="2400" dirty="0"/>
              <a:t> 8 </a:t>
            </a:r>
            <a:r>
              <a:rPr lang="es-CO" sz="2400" dirty="0">
                <a:solidFill>
                  <a:srgbClr val="FF0000"/>
                </a:solidFill>
              </a:rPr>
              <a:t>Respondió el centurión y dijo: Señor, no soy digno de que entres bajo mi techo; solamente di la palabra, y mi criado sanará. 9 Porque también yo soy hombre bajo autoridad, y tengo bajo mis órdenes soldados; y digo a éste: Ve, y va; y al otro: Ven, y viene; y a mi siervo: Haz esto, y lo hace.</a:t>
            </a:r>
          </a:p>
          <a:p>
            <a:pPr lvl="1"/>
            <a:endParaRPr lang="es-CO" sz="2400" dirty="0"/>
          </a:p>
          <a:p>
            <a:r>
              <a:rPr lang="es-CO" sz="2400" dirty="0"/>
              <a:t>10 Al oírlo Jesús, se maravilló, y dijo a los que le seguían: De cierto os digo, que ni aun en Israel he hallado tanta fe. 11 Y os digo que vendrán muchos (</a:t>
            </a:r>
            <a:r>
              <a:rPr lang="es-CO" sz="2400" u="sng" dirty="0"/>
              <a:t>gentiles</a:t>
            </a:r>
            <a:r>
              <a:rPr lang="es-CO" sz="2400" dirty="0"/>
              <a:t>) del oriente y del occidente, y se sentarán con Abraham e Isaac y Jacob en el reino de los cielos; 12 mas los hijos del reino serán echados a las tinieblas de afuera; allí será el lloro y el crujir de dientes. 13 Entonces Jesús dijo al centurión: Ve, y como creíste, te sea hecho. Y su criado fue sanado en aquella misma hora.</a:t>
            </a:r>
          </a:p>
        </p:txBody>
      </p:sp>
    </p:spTree>
    <p:extLst>
      <p:ext uri="{BB962C8B-B14F-4D97-AF65-F5344CB8AC3E}">
        <p14:creationId xmlns:p14="http://schemas.microsoft.com/office/powerpoint/2010/main" val="11004638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7"/>
            <a:ext cx="8229600" cy="1570187"/>
          </a:xfrm>
        </p:spPr>
        <p:style>
          <a:lnRef idx="2">
            <a:schemeClr val="dk1"/>
          </a:lnRef>
          <a:fillRef idx="1">
            <a:schemeClr val="lt1"/>
          </a:fillRef>
          <a:effectRef idx="0">
            <a:schemeClr val="dk1"/>
          </a:effectRef>
          <a:fontRef idx="minor">
            <a:schemeClr val="dk1"/>
          </a:fontRef>
        </p:style>
        <p:txBody>
          <a:bodyPr>
            <a:noAutofit/>
          </a:bodyPr>
          <a:lstStyle/>
          <a:p>
            <a:r>
              <a:rPr lang="es-CO" sz="2400" dirty="0"/>
              <a:t>Al oírlo Jesús, se maravilló, y dijo a los que le seguían: De cierto os digo, que ni aun en Israel he hallado tanta fe. Y os digo que vendrán muchos (gentiles) del oriente y del occidente, y se sentarán con Abraham e Isaac y Jacob en el reino de los cielos</a:t>
            </a:r>
          </a:p>
        </p:txBody>
      </p:sp>
      <p:sp>
        <p:nvSpPr>
          <p:cNvPr id="3" name="Marcador de contenido 2"/>
          <p:cNvSpPr>
            <a:spLocks noGrp="1"/>
          </p:cNvSpPr>
          <p:nvPr>
            <p:ph idx="1"/>
          </p:nvPr>
        </p:nvSpPr>
        <p:spPr>
          <a:xfrm>
            <a:off x="435516" y="4869160"/>
            <a:ext cx="8229600" cy="1800200"/>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lgn="ctr">
              <a:buNone/>
            </a:pPr>
            <a:r>
              <a:rPr lang="es-CO" dirty="0"/>
              <a:t>mas los hijos del reino serán echados a las tinieblas de afuera; allí será el lloro y el crujir de dientes. Entonces Jesús dijo al centurión: Ve, y como creíste, te sea hecho. Y su criado fue sanado en aquella misma hora.</a:t>
            </a:r>
          </a:p>
          <a:p>
            <a:pPr marL="0" indent="0" algn="ctr">
              <a:buNone/>
            </a:pPr>
            <a:r>
              <a:rPr lang="es-CO" b="1" dirty="0"/>
              <a:t>TU PUEDES DECIR LO MISMO HOY: “SOLAMENTE DI LA PALABRA Y MI CRIADO SANARÁ”…… </a:t>
            </a:r>
          </a:p>
        </p:txBody>
      </p:sp>
      <p:pic>
        <p:nvPicPr>
          <p:cNvPr id="4" name="Imagen 3"/>
          <p:cNvPicPr>
            <a:picLocks noChangeAspect="1"/>
          </p:cNvPicPr>
          <p:nvPr/>
        </p:nvPicPr>
        <p:blipFill>
          <a:blip r:embed="rId2"/>
          <a:stretch>
            <a:fillRect/>
          </a:stretch>
        </p:blipFill>
        <p:spPr>
          <a:xfrm>
            <a:off x="465850" y="2096852"/>
            <a:ext cx="3933474" cy="2664296"/>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4788024" y="2096851"/>
            <a:ext cx="3877092" cy="2664297"/>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912595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2808312"/>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s-CO" sz="2800" dirty="0"/>
              <a:t>Jesús Nació  en un pesebre y fue  crucificado como un malhechor, </a:t>
            </a:r>
          </a:p>
          <a:p>
            <a:pPr marL="0" indent="0" algn="ctr">
              <a:buNone/>
            </a:pPr>
            <a:r>
              <a:rPr lang="es-CO" sz="2800" dirty="0"/>
              <a:t>Jesús todavía en pleno siglo XXI, a dos mil años de su visita a la tierra, influencia el destino de millones de personas en el mundo civilizado y rige un imperio espiritual que abarca la 3ª. parte de los habitantes del planeta.  </a:t>
            </a:r>
          </a:p>
        </p:txBody>
      </p:sp>
      <p:pic>
        <p:nvPicPr>
          <p:cNvPr id="5" name="Imagen 4"/>
          <p:cNvPicPr>
            <a:picLocks noChangeAspect="1"/>
          </p:cNvPicPr>
          <p:nvPr/>
        </p:nvPicPr>
        <p:blipFill>
          <a:blip r:embed="rId2"/>
          <a:stretch>
            <a:fillRect/>
          </a:stretch>
        </p:blipFill>
        <p:spPr>
          <a:xfrm>
            <a:off x="452028" y="3219036"/>
            <a:ext cx="2818656" cy="2229179"/>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6084168" y="3219036"/>
            <a:ext cx="2520280" cy="2232248"/>
          </a:xfrm>
          <a:prstGeom prst="rect">
            <a:avLst/>
          </a:prstGeom>
          <a:scene3d>
            <a:camera prst="orthographicFront"/>
            <a:lightRig rig="threePt" dir="t"/>
          </a:scene3d>
          <a:sp3d>
            <a:bevelT w="165100" prst="coolSlant"/>
          </a:sp3d>
        </p:spPr>
      </p:pic>
      <p:sp>
        <p:nvSpPr>
          <p:cNvPr id="7" name="Rectángulo 6"/>
          <p:cNvSpPr/>
          <p:nvPr/>
        </p:nvSpPr>
        <p:spPr>
          <a:xfrm>
            <a:off x="3275856" y="3239931"/>
            <a:ext cx="2808312" cy="2246769"/>
          </a:xfrm>
          <a:prstGeom prst="rect">
            <a:avLst/>
          </a:prstGeom>
        </p:spPr>
        <p:txBody>
          <a:bodyPr wrap="square">
            <a:spAutoFit/>
          </a:bodyPr>
          <a:lstStyle/>
          <a:p>
            <a:pPr algn="ctr"/>
            <a:r>
              <a:rPr lang="es-CO" sz="2000" dirty="0"/>
              <a:t>Es el registro más asombroso de la historia humana, de como un hombre en tales condiciones, tenga tanto poder de atracción, para transformar vidas. </a:t>
            </a:r>
          </a:p>
        </p:txBody>
      </p:sp>
      <p:sp>
        <p:nvSpPr>
          <p:cNvPr id="8" name="Rectángulo 7"/>
          <p:cNvSpPr/>
          <p:nvPr/>
        </p:nvSpPr>
        <p:spPr>
          <a:xfrm>
            <a:off x="452028" y="5657671"/>
            <a:ext cx="8147248" cy="1200329"/>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La única explicación que Él nos da es que, siendo Dios “</a:t>
            </a:r>
            <a:r>
              <a:rPr lang="es-CO" b="1" i="1" dirty="0"/>
              <a:t>vino a buscar lo que se había perdido</a:t>
            </a:r>
            <a:r>
              <a:rPr lang="es-CO" dirty="0"/>
              <a:t>”(</a:t>
            </a:r>
            <a:r>
              <a:rPr lang="es-CO" dirty="0">
                <a:solidFill>
                  <a:srgbClr val="FF0000"/>
                </a:solidFill>
              </a:rPr>
              <a:t>Lucas 19:10</a:t>
            </a:r>
            <a:r>
              <a:rPr lang="es-CO" dirty="0"/>
              <a:t>). “</a:t>
            </a:r>
            <a:r>
              <a:rPr lang="es-CO" b="1" i="1" dirty="0"/>
              <a:t>Porque de tal manera </a:t>
            </a:r>
            <a:r>
              <a:rPr lang="es-CO" b="1" i="1" u="sng" dirty="0"/>
              <a:t>amó</a:t>
            </a:r>
            <a:r>
              <a:rPr lang="es-CO" b="1" i="1" dirty="0"/>
              <a:t> Dios al mundo, que ha dado a su Hijo unigénito, para que todo aquel que en él cree, no se pierda, mas tenga vida eterna</a:t>
            </a:r>
            <a:r>
              <a:rPr lang="es-CO" dirty="0"/>
              <a:t>”. (</a:t>
            </a:r>
            <a:r>
              <a:rPr lang="es-CO" dirty="0">
                <a:solidFill>
                  <a:srgbClr val="FF0000"/>
                </a:solidFill>
              </a:rPr>
              <a:t>Juan 3:1</a:t>
            </a:r>
            <a:r>
              <a:rPr lang="es-CO" dirty="0"/>
              <a:t>).</a:t>
            </a:r>
          </a:p>
        </p:txBody>
      </p:sp>
    </p:spTree>
    <p:extLst>
      <p:ext uri="{BB962C8B-B14F-4D97-AF65-F5344CB8AC3E}">
        <p14:creationId xmlns:p14="http://schemas.microsoft.com/office/powerpoint/2010/main" val="30825092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noFill/>
          <a:ln w="9525" cap="flat" cmpd="sng" algn="ctr">
            <a:solidFill>
              <a:schemeClr val="dk1"/>
            </a:solidFill>
            <a:prstDash val="solid"/>
            <a:round/>
            <a:headEnd type="none" w="med" len="med"/>
            <a:tailEnd type="none" w="med" len="med"/>
          </a:ln>
          <a:effectLst>
            <a:glow rad="101600">
              <a:schemeClr val="tx1">
                <a:alpha val="60000"/>
              </a:schemeClr>
            </a:glow>
          </a:effectLst>
        </p:spPr>
        <p:style>
          <a:lnRef idx="0">
            <a:scrgbClr r="0" g="0" b="0"/>
          </a:lnRef>
          <a:fillRef idx="0">
            <a:scrgbClr r="0" g="0" b="0"/>
          </a:fillRef>
          <a:effectRef idx="0">
            <a:scrgbClr r="0" g="0" b="0"/>
          </a:effectRef>
          <a:fontRef idx="minor">
            <a:schemeClr val="dk1"/>
          </a:fontRef>
        </p:style>
        <p:txBody>
          <a:bodyPr>
            <a:normAutofit fontScale="92500" lnSpcReduction="20000"/>
          </a:bodyPr>
          <a:lstStyle/>
          <a:p>
            <a:r>
              <a:rPr lang="es-CO" dirty="0"/>
              <a:t>Es así como estamos estudiando el tema “sanados para servir”, Dios quiere sanarnos para que le sirvamos a él.  En el capitulo 8 de Mateo, vemos a Jesús sanando. El leproso le dijo “</a:t>
            </a:r>
            <a:r>
              <a:rPr lang="es-CO" u="sng" dirty="0"/>
              <a:t>si quieres puedes sanarme</a:t>
            </a:r>
            <a:r>
              <a:rPr lang="es-CO" dirty="0"/>
              <a:t>” Jesús le responde SI QUIERO. JESUS QUIERE SANARTE, LIMPIARTE. RESCATARTE, porque ha eso vino Él, y aún al costo de su vida </a:t>
            </a:r>
          </a:p>
          <a:p>
            <a:r>
              <a:rPr lang="es-CO" dirty="0"/>
              <a:t>La Biblia dice que la lepra desapareció al instante, mas adelante del mismo capitulo 8 un hombre se acerca a Jesús para pedirle la sanidad de otra persona (un paralítico), y Jesús ni si quiera pone su mano en él, sólo le dice al jefe del siervo (un paralítico), VE Y CONFORME A TU FE SEA HECHO, y La Biblia registra que el hombre sano de la parálisis, al instante. </a:t>
            </a:r>
          </a:p>
        </p:txBody>
      </p:sp>
    </p:spTree>
    <p:extLst>
      <p:ext uri="{BB962C8B-B14F-4D97-AF65-F5344CB8AC3E}">
        <p14:creationId xmlns:p14="http://schemas.microsoft.com/office/powerpoint/2010/main" val="20070668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480720"/>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s-CO" dirty="0"/>
              <a:t>En la siguiente parte del capitulo nos habla de la suegra de Pedro, y como Jesús la sana. Vemos también datos importantes acerca de Pedro como que es el mas nombrado del grupo de los 12 apóstoles que iniciaron con Jesús; y también, al inicio, como el que más habla de los apóstoles, sin embargo él estaba casado. </a:t>
            </a:r>
          </a:p>
          <a:p>
            <a:pPr lvl="1"/>
            <a:endParaRPr lang="es-CO" dirty="0"/>
          </a:p>
          <a:p>
            <a:pPr lvl="1"/>
            <a:r>
              <a:rPr lang="es-CO" sz="3100" dirty="0"/>
              <a:t>De aquí entendemos que para servir a Dios no es necesario abstenerse del matrimonio, ya que Dios considera el matrimonio como un estado honroso. El propósito de Dios se cumple entre una esposa y esposo. La Biblia dice que Dios instituyó el matrimonio en </a:t>
            </a:r>
            <a:r>
              <a:rPr lang="es-CO" sz="3100" dirty="0">
                <a:solidFill>
                  <a:srgbClr val="FF0000"/>
                </a:solidFill>
              </a:rPr>
              <a:t>(Génesis 1:27,28), </a:t>
            </a:r>
            <a:r>
              <a:rPr lang="es-CO" sz="3100" dirty="0"/>
              <a:t>y Pedro podía servir a Dios con su esposa y con su familia. </a:t>
            </a:r>
          </a:p>
          <a:p>
            <a:endParaRPr lang="es-CO" dirty="0"/>
          </a:p>
          <a:p>
            <a:r>
              <a:rPr lang="es-CO" dirty="0"/>
              <a:t>Tal vez exista el caso donde personas que tienen el don de continencia dado por Dios, pueden abstenerse del impulso sexual y servir a Dios solteros, sin formar un matrimonio, pero esto son casos aislados no es lo general. </a:t>
            </a:r>
            <a:r>
              <a:rPr lang="es-CO" dirty="0">
                <a:solidFill>
                  <a:srgbClr val="FF0000"/>
                </a:solidFill>
              </a:rPr>
              <a:t>(Ver 1Cor.7:7-9).</a:t>
            </a:r>
          </a:p>
        </p:txBody>
      </p:sp>
    </p:spTree>
    <p:extLst>
      <p:ext uri="{BB962C8B-B14F-4D97-AF65-F5344CB8AC3E}">
        <p14:creationId xmlns:p14="http://schemas.microsoft.com/office/powerpoint/2010/main" val="3142643671"/>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a:t>A continuación veremos las siguientes razones de por qué Jesús llega a la casa de Pedro.</a:t>
            </a:r>
          </a:p>
          <a:p>
            <a:pPr lvl="1"/>
            <a:r>
              <a:rPr lang="es-CO" sz="3900" b="1" dirty="0">
                <a:solidFill>
                  <a:srgbClr val="FF0000"/>
                </a:solidFill>
              </a:rPr>
              <a:t>1). </a:t>
            </a:r>
            <a:r>
              <a:rPr lang="es-CO" sz="3000" b="1" u="sng" dirty="0"/>
              <a:t>Jesús entra a mi casa.</a:t>
            </a:r>
          </a:p>
          <a:p>
            <a:pPr lvl="1"/>
            <a:r>
              <a:rPr lang="es-CO" sz="3000" dirty="0"/>
              <a:t>Simbolizada por la visita a la casa de Pedro: </a:t>
            </a:r>
            <a:r>
              <a:rPr lang="es-CO" sz="3000" dirty="0">
                <a:solidFill>
                  <a:srgbClr val="FF0000"/>
                </a:solidFill>
              </a:rPr>
              <a:t>Mateo 8:14</a:t>
            </a:r>
            <a:r>
              <a:rPr lang="es-CO" sz="3000" dirty="0"/>
              <a:t>: “</a:t>
            </a:r>
            <a:r>
              <a:rPr lang="es-CO" sz="3000" b="1" i="1" dirty="0"/>
              <a:t>Cuando Jesús entró en casa de Pedro, vio a la suegra de éste en cama, con fiebre</a:t>
            </a:r>
            <a:r>
              <a:rPr lang="es-CO" dirty="0"/>
              <a:t>”.  </a:t>
            </a:r>
          </a:p>
          <a:p>
            <a:r>
              <a:rPr lang="es-CO" dirty="0"/>
              <a:t> </a:t>
            </a:r>
            <a:r>
              <a:rPr lang="es-CO" b="1" u="sng" dirty="0"/>
              <a:t>Jesús viene al lugar de necesidad</a:t>
            </a:r>
            <a:r>
              <a:rPr lang="es-CO" b="1" dirty="0"/>
              <a:t>. </a:t>
            </a:r>
            <a:r>
              <a:rPr lang="es-CO" dirty="0"/>
              <a:t>La Escritura dice que aunque no entendemos si fue invitado, enfáticamente dice que Jesús entro a esa casa y allí había una necesidad. Jesús no es una persona o un ser que espera a que tú te acerques a él para ayudarte. Lo grandioso de Jesús es que Dios tomó la iniciativa. </a:t>
            </a:r>
          </a:p>
          <a:p>
            <a:endParaRPr lang="es-CO" dirty="0"/>
          </a:p>
        </p:txBody>
      </p:sp>
    </p:spTree>
    <p:extLst>
      <p:ext uri="{BB962C8B-B14F-4D97-AF65-F5344CB8AC3E}">
        <p14:creationId xmlns:p14="http://schemas.microsoft.com/office/powerpoint/2010/main" val="9569909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b="1" dirty="0"/>
              <a:t>¿DESDE CUANDO TOMÓ DIOS LA INICIATIVA?</a:t>
            </a:r>
          </a:p>
        </p:txBody>
      </p:sp>
      <p:sp>
        <p:nvSpPr>
          <p:cNvPr id="3" name="Marcador de contenido 2"/>
          <p:cNvSpPr>
            <a:spLocks noGrp="1"/>
          </p:cNvSpPr>
          <p:nvPr>
            <p:ph idx="1"/>
          </p:nvPr>
        </p:nvSpPr>
        <p:spPr>
          <a:xfrm>
            <a:off x="457200" y="1600200"/>
            <a:ext cx="8229600" cy="5069160"/>
          </a:xfrm>
          <a:effectLst>
            <a:glow rad="228600">
              <a:schemeClr val="accent4">
                <a:satMod val="175000"/>
                <a:alpha val="40000"/>
              </a:schemeClr>
            </a:glow>
          </a:effectLst>
        </p:spPr>
        <p:style>
          <a:lnRef idx="2">
            <a:schemeClr val="accent3"/>
          </a:lnRef>
          <a:fillRef idx="1">
            <a:schemeClr val="lt1"/>
          </a:fillRef>
          <a:effectRef idx="0">
            <a:schemeClr val="accent3"/>
          </a:effectRef>
          <a:fontRef idx="minor">
            <a:schemeClr val="dk1"/>
          </a:fontRef>
        </p:style>
        <p:txBody>
          <a:bodyPr>
            <a:normAutofit fontScale="85000" lnSpcReduction="20000"/>
          </a:bodyPr>
          <a:lstStyle/>
          <a:p>
            <a:r>
              <a:rPr lang="es-CO" sz="2800" dirty="0"/>
              <a:t>Para entender esto remontémonos a 5.986 años atrás, al Edén: </a:t>
            </a:r>
            <a:r>
              <a:rPr lang="es-CO" sz="2800" dirty="0">
                <a:solidFill>
                  <a:srgbClr val="FF0000"/>
                </a:solidFill>
              </a:rPr>
              <a:t>Génesis 2:15-17.</a:t>
            </a:r>
          </a:p>
          <a:p>
            <a:pPr lvl="1"/>
            <a:r>
              <a:rPr lang="es-CO" b="1" i="1" dirty="0"/>
              <a:t>Tomó, pues, Jehová Dios al hombre, y lo puso en el huerto de Edén, para que lo labrara y lo guardase. 16 Y mandó Jehová Dios al hombre, diciendo: De todo árbol del huerto podrás comer; 17 mas del árbol de la ciencia del bien y del mal no comerás; porque el día que de él comieres, ciertamente morirás.</a:t>
            </a:r>
          </a:p>
          <a:p>
            <a:pPr marL="57150" indent="0">
              <a:buNone/>
            </a:pPr>
            <a:endParaRPr lang="es-CO" b="1" i="1" dirty="0"/>
          </a:p>
          <a:p>
            <a:pPr marL="571500" indent="-514350"/>
            <a:r>
              <a:rPr lang="es-CO" sz="3000" dirty="0"/>
              <a:t>Aquí encontramos dos puntos para resaltar: </a:t>
            </a:r>
            <a:r>
              <a:rPr lang="es-CO" sz="3000" b="1" dirty="0"/>
              <a:t>(1). </a:t>
            </a:r>
            <a:r>
              <a:rPr lang="es-CO" sz="3000" dirty="0"/>
              <a:t>La casa de Adán era el Edén. </a:t>
            </a:r>
            <a:r>
              <a:rPr lang="es-CO" sz="3000" b="1" dirty="0"/>
              <a:t>(2)</a:t>
            </a:r>
            <a:r>
              <a:rPr lang="es-CO" sz="3000" dirty="0"/>
              <a:t>, Adán tenía dominio sobre toda la creación, excepto, una cosa, no podía “comer del árbol  de la ciencia del bien y del mal; porque el día que de él comiera, ciertamente moriría”. </a:t>
            </a:r>
            <a:r>
              <a:rPr lang="es-CO" sz="3000" dirty="0">
                <a:solidFill>
                  <a:srgbClr val="FF0000"/>
                </a:solidFill>
              </a:rPr>
              <a:t>(Leer Num.23:19). </a:t>
            </a:r>
          </a:p>
        </p:txBody>
      </p:sp>
    </p:spTree>
    <p:extLst>
      <p:ext uri="{BB962C8B-B14F-4D97-AF65-F5344CB8AC3E}">
        <p14:creationId xmlns:p14="http://schemas.microsoft.com/office/powerpoint/2010/main" val="173030369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2" y="188640"/>
            <a:ext cx="8712968" cy="6480720"/>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s-CO" dirty="0"/>
              <a:t>El </a:t>
            </a:r>
            <a:r>
              <a:rPr lang="es-CO" dirty="0">
                <a:solidFill>
                  <a:srgbClr val="FF0000"/>
                </a:solidFill>
              </a:rPr>
              <a:t>Capitulo 3:1-8 </a:t>
            </a:r>
            <a:r>
              <a:rPr lang="es-CO" dirty="0"/>
              <a:t>nos dice lo que Adán y Eva, su esposa, hicieron. </a:t>
            </a:r>
          </a:p>
          <a:p>
            <a:r>
              <a:rPr lang="es-CO" dirty="0"/>
              <a:t>En el </a:t>
            </a:r>
            <a:r>
              <a:rPr lang="es-CO" dirty="0">
                <a:solidFill>
                  <a:srgbClr val="FF0000"/>
                </a:solidFill>
              </a:rPr>
              <a:t>verso 9</a:t>
            </a:r>
            <a:r>
              <a:rPr lang="es-CO" dirty="0"/>
              <a:t>, es donde nos dice que es Dios quien toma la iniciativa de entrar a su casa, para sanarlos, nota que Adán no invita a Dios, por el contrario cuando “</a:t>
            </a:r>
            <a:r>
              <a:rPr lang="es-CO" b="1" i="1" dirty="0"/>
              <a:t>oyeron el andar de Dios, que se paseaba por el huerto, (su</a:t>
            </a:r>
            <a:r>
              <a:rPr lang="es-CO" dirty="0"/>
              <a:t> casa</a:t>
            </a:r>
            <a:r>
              <a:rPr lang="es-CO" b="1" i="1" dirty="0"/>
              <a:t>), a la brisa del atardecer. El hombre y su esposa se escondieron de su presencia entre los árboles del huerto</a:t>
            </a:r>
            <a:r>
              <a:rPr lang="es-CO" dirty="0"/>
              <a:t>”. “MAS JEHOVÁ DIOS LLAMÓ AL HOMBRE, Y LE DIJO: ¿DÓNDE ESTÁS TÚ?”</a:t>
            </a:r>
          </a:p>
          <a:p>
            <a:r>
              <a:rPr lang="es-CO" dirty="0"/>
              <a:t> Desde entonces Dios ha estado buscando al hombre, día y noche sin cesar, ¿Adán, Pedro, Enrique, Eva, María, Paola, donde estás? Pero ellos se esconden de su presencia. </a:t>
            </a:r>
          </a:p>
          <a:p>
            <a:r>
              <a:rPr lang="es-CO" dirty="0"/>
              <a:t>Por ende, el hecho de que Caín y todos los antediluvianos se hayan perdido, no es porque Dios los haya olvidado, sino que no respondieron a su llamado que por 120 años Dios les estuvo haciendo, a través de Noé. </a:t>
            </a:r>
            <a:r>
              <a:rPr lang="es-CO" dirty="0">
                <a:solidFill>
                  <a:srgbClr val="FF0000"/>
                </a:solidFill>
              </a:rPr>
              <a:t>(Ver Gen. 4:6,7). </a:t>
            </a:r>
            <a:r>
              <a:rPr lang="es-CO" dirty="0"/>
              <a:t>Y en el N. T. El vino otra ves a “</a:t>
            </a:r>
            <a:r>
              <a:rPr lang="es-CO" b="1" i="1" dirty="0"/>
              <a:t>buscar lo que se había perdido</a:t>
            </a:r>
            <a:r>
              <a:rPr lang="es-CO" dirty="0"/>
              <a:t>” </a:t>
            </a:r>
            <a:r>
              <a:rPr lang="es-CO" dirty="0">
                <a:solidFill>
                  <a:srgbClr val="FF0000"/>
                </a:solidFill>
              </a:rPr>
              <a:t>(Luc.19:10). </a:t>
            </a:r>
            <a:r>
              <a:rPr lang="es-CO" dirty="0"/>
              <a:t>Y así hasta el final del tiempo, Dios los está llamando a través de sus mensajeros, entrando a sus casas sin ser invitados, pero ellos permanecen escondidos entre los “árboles”. </a:t>
            </a:r>
          </a:p>
        </p:txBody>
      </p:sp>
    </p:spTree>
    <p:extLst>
      <p:ext uri="{BB962C8B-B14F-4D97-AF65-F5344CB8AC3E}">
        <p14:creationId xmlns:p14="http://schemas.microsoft.com/office/powerpoint/2010/main" val="412407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710784"/>
          </a:xfrm>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Desde su nacimiento en un establo, su vida fue de sacrificio, lo demostró muriendo en la cruz, por ti y por mi.</a:t>
            </a:r>
          </a:p>
        </p:txBody>
      </p:sp>
      <p:sp>
        <p:nvSpPr>
          <p:cNvPr id="3" name="Marcador de contenido 2"/>
          <p:cNvSpPr>
            <a:spLocks noGrp="1"/>
          </p:cNvSpPr>
          <p:nvPr>
            <p:ph idx="1"/>
          </p:nvPr>
        </p:nvSpPr>
        <p:spPr>
          <a:xfrm>
            <a:off x="457200" y="5373216"/>
            <a:ext cx="8229600" cy="1296144"/>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a:t>Antes que tu y yo naciéramos, ya Él nos amaba, y anduvo buscándonos, hasta que nos encontró.</a:t>
            </a:r>
          </a:p>
          <a:p>
            <a:pPr marL="0" indent="0" algn="ctr">
              <a:buNone/>
            </a:pPr>
            <a:r>
              <a:rPr lang="es-CO" dirty="0"/>
              <a:t> </a:t>
            </a:r>
            <a:r>
              <a:rPr lang="es-CO" dirty="0">
                <a:solidFill>
                  <a:srgbClr val="FF0000"/>
                </a:solidFill>
              </a:rPr>
              <a:t>(Ver Ap.3:20). </a:t>
            </a:r>
          </a:p>
        </p:txBody>
      </p:sp>
      <p:pic>
        <p:nvPicPr>
          <p:cNvPr id="4" name="Imagen 3"/>
          <p:cNvPicPr>
            <a:picLocks noChangeAspect="1"/>
          </p:cNvPicPr>
          <p:nvPr/>
        </p:nvPicPr>
        <p:blipFill>
          <a:blip r:embed="rId2"/>
          <a:stretch>
            <a:fillRect/>
          </a:stretch>
        </p:blipFill>
        <p:spPr>
          <a:xfrm>
            <a:off x="5901296" y="2204865"/>
            <a:ext cx="2785504" cy="2948910"/>
          </a:xfrm>
          <a:prstGeom prst="rect">
            <a:avLst/>
          </a:prstGeom>
        </p:spPr>
      </p:pic>
      <p:pic>
        <p:nvPicPr>
          <p:cNvPr id="5" name="Imagen 4"/>
          <p:cNvPicPr>
            <a:picLocks noChangeAspect="1"/>
          </p:cNvPicPr>
          <p:nvPr/>
        </p:nvPicPr>
        <p:blipFill>
          <a:blip r:embed="rId3"/>
          <a:stretch>
            <a:fillRect/>
          </a:stretch>
        </p:blipFill>
        <p:spPr>
          <a:xfrm>
            <a:off x="469247" y="2204864"/>
            <a:ext cx="2950625" cy="2948910"/>
          </a:xfrm>
          <a:prstGeom prst="rect">
            <a:avLst/>
          </a:prstGeom>
        </p:spPr>
      </p:pic>
      <p:pic>
        <p:nvPicPr>
          <p:cNvPr id="6" name="Imagen 5"/>
          <p:cNvPicPr>
            <a:picLocks noChangeAspect="1"/>
          </p:cNvPicPr>
          <p:nvPr/>
        </p:nvPicPr>
        <p:blipFill>
          <a:blip r:embed="rId4"/>
          <a:stretch>
            <a:fillRect/>
          </a:stretch>
        </p:blipFill>
        <p:spPr>
          <a:xfrm>
            <a:off x="3563888" y="2204865"/>
            <a:ext cx="2232248" cy="2948910"/>
          </a:xfrm>
          <a:prstGeom prst="rect">
            <a:avLst/>
          </a:prstGeom>
        </p:spPr>
      </p:pic>
    </p:spTree>
    <p:extLst>
      <p:ext uri="{BB962C8B-B14F-4D97-AF65-F5344CB8AC3E}">
        <p14:creationId xmlns:p14="http://schemas.microsoft.com/office/powerpoint/2010/main" val="3638316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480720"/>
          </a:xfrm>
        </p:spPr>
        <p:style>
          <a:lnRef idx="2">
            <a:schemeClr val="accent5"/>
          </a:lnRef>
          <a:fillRef idx="1">
            <a:schemeClr val="lt1"/>
          </a:fillRef>
          <a:effectRef idx="0">
            <a:schemeClr val="accent5"/>
          </a:effectRef>
          <a:fontRef idx="minor">
            <a:schemeClr val="dk1"/>
          </a:fontRef>
        </p:style>
        <p:txBody>
          <a:bodyPr>
            <a:normAutofit fontScale="85000" lnSpcReduction="10000"/>
          </a:bodyPr>
          <a:lstStyle/>
          <a:p>
            <a:r>
              <a:rPr lang="es-CO" dirty="0"/>
              <a:t>Jesús tomó la iniciativa y entró a la casa de Pedro, en muchas ocasiones en La Biblia encontraremos que Dios toma la iniciativa, para venir al lugar de necesidad, donde hay problemas, dificultad, angustia. Él viene, tal vez no lo invitas pero el entra a tu casa. No espera a que la persona se acerque a Él, él da el primer paso como se demostró en  </a:t>
            </a:r>
            <a:r>
              <a:rPr lang="es-CO" dirty="0">
                <a:solidFill>
                  <a:srgbClr val="FF0000"/>
                </a:solidFill>
              </a:rPr>
              <a:t>(Génesis 3:8,9).</a:t>
            </a:r>
            <a:endParaRPr lang="es-CO" sz="3800" b="1" dirty="0"/>
          </a:p>
          <a:p>
            <a:pPr lvl="1"/>
            <a:r>
              <a:rPr lang="es-CO" dirty="0"/>
              <a:t>La Biblia nos enseña que él vino del cielo a la tierra y se hizo hombre, no esperó a que el hombre pudiera hacer el esfuerzo suficiente para merecer que él viniera, ¡NO!. No esperó sentado en su Trono, a que el hombre se acercara a Él, </a:t>
            </a:r>
            <a:r>
              <a:rPr lang="es-CO" b="1" u="sng" dirty="0"/>
              <a:t>Él decidió venir</a:t>
            </a:r>
            <a:r>
              <a:rPr lang="es-CO" dirty="0"/>
              <a:t>. La redención, y la encarnación es el esfuerzo de Dios por venir a un mundo necesitado, enfermo para sanarlo, Él dice “</a:t>
            </a:r>
            <a:r>
              <a:rPr lang="es-CO" b="1" i="1" dirty="0"/>
              <a:t>Yo he venido para que tengan vida, y la tengan en abundancia</a:t>
            </a:r>
            <a:r>
              <a:rPr lang="es-CO" dirty="0"/>
              <a:t>”, </a:t>
            </a:r>
            <a:r>
              <a:rPr lang="es-CO" dirty="0">
                <a:solidFill>
                  <a:srgbClr val="FF0000"/>
                </a:solidFill>
              </a:rPr>
              <a:t>(Juan 10:10).   </a:t>
            </a:r>
            <a:r>
              <a:rPr lang="es-CO" dirty="0"/>
              <a:t>Jesús no espera a que vayamos a el en primera instancia, en primer lugar, Él reconociendo nuestra condición viene y se encuentra con nosotros. Alabado sea Su Nombre.</a:t>
            </a:r>
          </a:p>
        </p:txBody>
      </p:sp>
    </p:spTree>
    <p:extLst>
      <p:ext uri="{BB962C8B-B14F-4D97-AF65-F5344CB8AC3E}">
        <p14:creationId xmlns:p14="http://schemas.microsoft.com/office/powerpoint/2010/main" val="108551338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4978896" cy="3528392"/>
          </a:xfrm>
        </p:spPr>
        <p:txBody>
          <a:bodyPr>
            <a:normAutofit fontScale="92500"/>
          </a:bodyPr>
          <a:lstStyle/>
          <a:p>
            <a:pPr marL="0" indent="0" algn="ctr">
              <a:buNone/>
            </a:pPr>
            <a:r>
              <a:rPr lang="es-CO" sz="2800" dirty="0"/>
              <a:t>La religión son los esfuerzos humanos que el hombre hace para llegar a Dios. La Biblia registra en el libro de Génesis dos caso, uno es el caso de Caín, que quiso ganarse el favor de Dios, ofreciendo no lo que Dios exigía, sino el fruto de sus esfuerzos. </a:t>
            </a:r>
            <a:r>
              <a:rPr lang="es-CO" sz="2800" dirty="0">
                <a:solidFill>
                  <a:srgbClr val="FF0000"/>
                </a:solidFill>
              </a:rPr>
              <a:t>(Ver Génesis 4:3). </a:t>
            </a:r>
          </a:p>
        </p:txBody>
      </p:sp>
      <p:pic>
        <p:nvPicPr>
          <p:cNvPr id="2" name="Imagen 1"/>
          <p:cNvPicPr>
            <a:picLocks noChangeAspect="1"/>
          </p:cNvPicPr>
          <p:nvPr/>
        </p:nvPicPr>
        <p:blipFill>
          <a:blip r:embed="rId2"/>
          <a:stretch>
            <a:fillRect/>
          </a:stretch>
        </p:blipFill>
        <p:spPr>
          <a:xfrm>
            <a:off x="5543600" y="476672"/>
            <a:ext cx="3600400" cy="2823183"/>
          </a:xfrm>
          <a:prstGeom prst="rect">
            <a:avLst/>
          </a:prstGeom>
        </p:spPr>
      </p:pic>
      <p:sp>
        <p:nvSpPr>
          <p:cNvPr id="5" name="Rectángulo 4"/>
          <p:cNvSpPr/>
          <p:nvPr/>
        </p:nvSpPr>
        <p:spPr>
          <a:xfrm>
            <a:off x="4355976" y="3875796"/>
            <a:ext cx="4572000" cy="3108543"/>
          </a:xfrm>
          <a:prstGeom prst="rect">
            <a:avLst/>
          </a:prstGeom>
        </p:spPr>
        <p:txBody>
          <a:bodyPr>
            <a:spAutoFit/>
          </a:bodyPr>
          <a:lstStyle/>
          <a:p>
            <a:pPr algn="ctr"/>
            <a:r>
              <a:rPr lang="es-CO" sz="2800" dirty="0"/>
              <a:t>El otro es cuando los descendientes de Noé, después del diluvio se juntaron y construyeron una torre con la intención de llegar hasta el cielo. </a:t>
            </a:r>
            <a:r>
              <a:rPr lang="es-CO" sz="2800" dirty="0">
                <a:solidFill>
                  <a:srgbClr val="FF0000"/>
                </a:solidFill>
              </a:rPr>
              <a:t>(Ver Génesis 11:2-4).</a:t>
            </a:r>
            <a:r>
              <a:rPr lang="es-CO" sz="2800" dirty="0"/>
              <a:t> </a:t>
            </a:r>
          </a:p>
        </p:txBody>
      </p:sp>
      <p:pic>
        <p:nvPicPr>
          <p:cNvPr id="6" name="Imagen 5"/>
          <p:cNvPicPr>
            <a:picLocks noChangeAspect="1"/>
          </p:cNvPicPr>
          <p:nvPr/>
        </p:nvPicPr>
        <p:blipFill>
          <a:blip r:embed="rId3"/>
          <a:stretch>
            <a:fillRect/>
          </a:stretch>
        </p:blipFill>
        <p:spPr>
          <a:xfrm>
            <a:off x="447652" y="3861048"/>
            <a:ext cx="3476275" cy="2761853"/>
          </a:xfrm>
          <a:prstGeom prst="rect">
            <a:avLst/>
          </a:prstGeom>
        </p:spPr>
      </p:pic>
    </p:spTree>
    <p:extLst>
      <p:ext uri="{BB962C8B-B14F-4D97-AF65-F5344CB8AC3E}">
        <p14:creationId xmlns:p14="http://schemas.microsoft.com/office/powerpoint/2010/main" val="16329247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832648"/>
          </a:xfrm>
        </p:spPr>
        <p:style>
          <a:lnRef idx="2">
            <a:schemeClr val="dk1"/>
          </a:lnRef>
          <a:fillRef idx="1">
            <a:schemeClr val="lt1"/>
          </a:fillRef>
          <a:effectRef idx="0">
            <a:schemeClr val="dk1"/>
          </a:effectRef>
          <a:fontRef idx="minor">
            <a:schemeClr val="dk1"/>
          </a:fontRef>
        </p:style>
        <p:txBody>
          <a:bodyPr>
            <a:normAutofit fontScale="92500"/>
          </a:bodyPr>
          <a:lstStyle/>
          <a:p>
            <a:r>
              <a:rPr lang="es-CO" sz="2800" dirty="0"/>
              <a:t>Hay muchas religiones algunas mejores que otras, pero solo son esfuerzos de construir algo humano para levantarnos o hacernos llegar a Dios, pero Dios conoce que por mas grande que sea el esfuerzo humano, por mas disciplinada que sea la religión el hombre nunca alcanzará por su propio esfuerzo, su propia habilidad llegar hasta el cielo. </a:t>
            </a:r>
          </a:p>
          <a:p>
            <a:pPr lvl="1"/>
            <a:endParaRPr lang="es-CO" dirty="0"/>
          </a:p>
          <a:p>
            <a:pPr lvl="1"/>
            <a:r>
              <a:rPr lang="es-CO" dirty="0"/>
              <a:t>Y Dios sabiendo que ninguno de nosotros haciendo méritos suficientes podría llegar acercase a Él, él decidió acercarse a nosotros tomó forma de hombre y nos visitó en la tierra. El vino a nuestra vida a la situación tuya y mía, el vino a nuestra necesidad, en la situación en la que estamos. </a:t>
            </a:r>
            <a:r>
              <a:rPr lang="es-CO" dirty="0">
                <a:solidFill>
                  <a:srgbClr val="FF0000"/>
                </a:solidFill>
              </a:rPr>
              <a:t>(Ver Mat.11:28).</a:t>
            </a:r>
          </a:p>
          <a:p>
            <a:endParaRPr lang="es-CO" dirty="0"/>
          </a:p>
        </p:txBody>
      </p:sp>
    </p:spTree>
    <p:extLst>
      <p:ext uri="{BB962C8B-B14F-4D97-AF65-F5344CB8AC3E}">
        <p14:creationId xmlns:p14="http://schemas.microsoft.com/office/powerpoint/2010/main" val="156375752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354162"/>
          </a:xfrm>
        </p:spPr>
        <p:txBody>
          <a:bodyPr>
            <a:normAutofit fontScale="90000"/>
          </a:bodyPr>
          <a:lstStyle/>
          <a:p>
            <a:r>
              <a:rPr lang="es-CO" sz="5400" b="1" dirty="0"/>
              <a:t>No hay otra opción sino la que Dios nos ofrece</a:t>
            </a:r>
          </a:p>
        </p:txBody>
      </p:sp>
      <p:pic>
        <p:nvPicPr>
          <p:cNvPr id="4" name="Imagen 3"/>
          <p:cNvPicPr>
            <a:picLocks noChangeAspect="1"/>
          </p:cNvPicPr>
          <p:nvPr/>
        </p:nvPicPr>
        <p:blipFill>
          <a:blip r:embed="rId2"/>
          <a:stretch>
            <a:fillRect/>
          </a:stretch>
        </p:blipFill>
        <p:spPr>
          <a:xfrm>
            <a:off x="4788024" y="1772816"/>
            <a:ext cx="3916972" cy="4680520"/>
          </a:xfrm>
          <a:prstGeom prst="rect">
            <a:avLst/>
          </a:prstGeom>
        </p:spPr>
      </p:pic>
      <p:pic>
        <p:nvPicPr>
          <p:cNvPr id="6" name="Imagen 5"/>
          <p:cNvPicPr>
            <a:picLocks noChangeAspect="1"/>
          </p:cNvPicPr>
          <p:nvPr/>
        </p:nvPicPr>
        <p:blipFill>
          <a:blip r:embed="rId3"/>
          <a:stretch>
            <a:fillRect/>
          </a:stretch>
        </p:blipFill>
        <p:spPr>
          <a:xfrm>
            <a:off x="323528" y="1772816"/>
            <a:ext cx="4248472" cy="4680520"/>
          </a:xfrm>
          <a:prstGeom prst="rect">
            <a:avLst/>
          </a:prstGeom>
        </p:spPr>
      </p:pic>
    </p:spTree>
    <p:extLst>
      <p:ext uri="{BB962C8B-B14F-4D97-AF65-F5344CB8AC3E}">
        <p14:creationId xmlns:p14="http://schemas.microsoft.com/office/powerpoint/2010/main" val="7777685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a:t>Él quiere venir a ti, y toma el primer paso, desea venir y transformar tu vida para bien, Él desea transformar tu vida de un caos a una vida abundante, de gozo, de paz. </a:t>
            </a:r>
          </a:p>
          <a:p>
            <a:endParaRPr lang="es-CO" dirty="0"/>
          </a:p>
          <a:p>
            <a:pPr lvl="1"/>
            <a:r>
              <a:rPr lang="es-CO" dirty="0"/>
              <a:t>En Hechos 9 se relata la vida de un hombre llamado Saulo de Tarso, y La Biblia dice, que era un hombre celoso de su religión pero que estaba lejos de su Dios. </a:t>
            </a:r>
            <a:r>
              <a:rPr lang="es-CO" dirty="0">
                <a:solidFill>
                  <a:srgbClr val="FF0000"/>
                </a:solidFill>
              </a:rPr>
              <a:t>Que contraste, cercano a la religión pero alejado de Dios. En el entendimiento de Saulo, de su religión, perseguía a los cristianos para darles muerte y aprobar que los encarcelaran</a:t>
            </a:r>
            <a:r>
              <a:rPr lang="es-CO" dirty="0"/>
              <a:t>. </a:t>
            </a:r>
          </a:p>
          <a:p>
            <a:pPr marL="857250" lvl="2" indent="0">
              <a:buNone/>
            </a:pPr>
            <a:r>
              <a:rPr lang="es-CO" dirty="0"/>
              <a:t>Un día, Jesús se le apareció en el camino a Damasco. Dios no esperó a que Pablo mejorara, a que entendiera que estaba haciendo lo malo, él vino al encuentro de Pablo y lo derribó al suelo y se encontró con Él diciendo: “Yo soy Jesús, a quien tu persigues” </a:t>
            </a:r>
            <a:r>
              <a:rPr lang="es-CO" dirty="0">
                <a:solidFill>
                  <a:srgbClr val="FF0000"/>
                </a:solidFill>
              </a:rPr>
              <a:t>(verso 5,6).</a:t>
            </a:r>
          </a:p>
        </p:txBody>
      </p:sp>
    </p:spTree>
    <p:extLst>
      <p:ext uri="{BB962C8B-B14F-4D97-AF65-F5344CB8AC3E}">
        <p14:creationId xmlns:p14="http://schemas.microsoft.com/office/powerpoint/2010/main" val="307290018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858218"/>
          </a:xfrm>
        </p:spPr>
        <p:style>
          <a:lnRef idx="2">
            <a:schemeClr val="dk1"/>
          </a:lnRef>
          <a:fillRef idx="1">
            <a:schemeClr val="lt1"/>
          </a:fillRef>
          <a:effectRef idx="0">
            <a:schemeClr val="dk1"/>
          </a:effectRef>
          <a:fontRef idx="minor">
            <a:schemeClr val="dk1"/>
          </a:fontRef>
        </p:style>
        <p:txBody>
          <a:bodyPr>
            <a:noAutofit/>
          </a:bodyPr>
          <a:lstStyle/>
          <a:p>
            <a:r>
              <a:rPr lang="es-CO" sz="2400" dirty="0"/>
              <a:t>Desde entonces aquel Pablo que era celoso de su religión judía, aquel que quería verdaderamente agradar a Dios; encontró verdaderamente al autor de la vida. Ese día cuando Jesús apareció en el camino de la vida de Pablo (Saulo de Tarso), jamás volvió a ser el mismo. Se dedico a predicar y a servir.</a:t>
            </a:r>
          </a:p>
        </p:txBody>
      </p:sp>
      <p:sp>
        <p:nvSpPr>
          <p:cNvPr id="3" name="Marcador de contenido 2"/>
          <p:cNvSpPr>
            <a:spLocks noGrp="1"/>
          </p:cNvSpPr>
          <p:nvPr>
            <p:ph idx="1"/>
          </p:nvPr>
        </p:nvSpPr>
        <p:spPr>
          <a:xfrm>
            <a:off x="457200" y="5013176"/>
            <a:ext cx="8229600" cy="1617043"/>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dirty="0"/>
              <a:t>Es lo que Dios hace con muchos de nosotros, nos intercepta en el camino de nuestra vida, vamos enfrascados en nuestras maldades, en nuestra propia  manera de pensar pero él interesado en salvarnos, nos pregunta </a:t>
            </a:r>
            <a:br>
              <a:rPr lang="es-CO" dirty="0"/>
            </a:br>
            <a:r>
              <a:rPr lang="es-CO" dirty="0"/>
              <a:t>¿porque me persigues?</a:t>
            </a:r>
          </a:p>
        </p:txBody>
      </p:sp>
      <p:pic>
        <p:nvPicPr>
          <p:cNvPr id="4" name="Imagen 3"/>
          <p:cNvPicPr>
            <a:picLocks noChangeAspect="1"/>
          </p:cNvPicPr>
          <p:nvPr/>
        </p:nvPicPr>
        <p:blipFill>
          <a:blip r:embed="rId2"/>
          <a:stretch>
            <a:fillRect/>
          </a:stretch>
        </p:blipFill>
        <p:spPr>
          <a:xfrm>
            <a:off x="457200" y="2348880"/>
            <a:ext cx="3754760" cy="2448272"/>
          </a:xfrm>
          <a:prstGeom prst="rect">
            <a:avLst/>
          </a:prstGeom>
        </p:spPr>
      </p:pic>
      <p:pic>
        <p:nvPicPr>
          <p:cNvPr id="5" name="Imagen 4"/>
          <p:cNvPicPr>
            <a:picLocks noChangeAspect="1"/>
          </p:cNvPicPr>
          <p:nvPr/>
        </p:nvPicPr>
        <p:blipFill>
          <a:blip r:embed="rId3"/>
          <a:stretch>
            <a:fillRect/>
          </a:stretch>
        </p:blipFill>
        <p:spPr>
          <a:xfrm>
            <a:off x="4788024" y="2348881"/>
            <a:ext cx="3898776" cy="2448272"/>
          </a:xfrm>
          <a:prstGeom prst="rect">
            <a:avLst/>
          </a:prstGeom>
        </p:spPr>
      </p:pic>
    </p:spTree>
    <p:extLst>
      <p:ext uri="{BB962C8B-B14F-4D97-AF65-F5344CB8AC3E}">
        <p14:creationId xmlns:p14="http://schemas.microsoft.com/office/powerpoint/2010/main" val="309517383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r>
              <a:rPr lang="es-CO" dirty="0"/>
              <a:t>Dios viene a tu encuentro por que tiene un plan de bendición y de vida eterna pata ti. Jesús mismo dice en </a:t>
            </a:r>
            <a:r>
              <a:rPr lang="es-CO" dirty="0">
                <a:solidFill>
                  <a:srgbClr val="FF0000"/>
                </a:solidFill>
              </a:rPr>
              <a:t>Lucas 19:10 </a:t>
            </a:r>
            <a:r>
              <a:rPr lang="es-CO" dirty="0"/>
              <a:t>“</a:t>
            </a:r>
            <a:r>
              <a:rPr lang="es-CO" b="1" i="1" dirty="0"/>
              <a:t>Porque el Hijo del hombre vino a buscar y a salvar lo que se había perdido</a:t>
            </a:r>
            <a:r>
              <a:rPr lang="es-CO" dirty="0"/>
              <a:t>.” </a:t>
            </a:r>
          </a:p>
          <a:p>
            <a:endParaRPr lang="es-CO" dirty="0"/>
          </a:p>
          <a:p>
            <a:r>
              <a:rPr lang="es-CO" dirty="0"/>
              <a:t>Dice la escritura que en “</a:t>
            </a:r>
            <a:r>
              <a:rPr lang="es-CO" b="1" i="1" dirty="0"/>
              <a:t>esto consiste el amor no en que nosotros hayamos amado a Dios</a:t>
            </a:r>
            <a:r>
              <a:rPr lang="es-CO" dirty="0"/>
              <a:t>”, (por que la mayoría de nosotros no amábamos a Dios cuando el vino al encuentro de nuestra vida), en eso consiste el grande amor de Dios, en que no le amamos nosotros a É, “</a:t>
            </a:r>
            <a:r>
              <a:rPr lang="es-CO" b="1" i="1" dirty="0"/>
              <a:t>sino en que siendo aun pecadores Cristo murió por nosotros</a:t>
            </a:r>
            <a:r>
              <a:rPr lang="es-CO" dirty="0"/>
              <a:t>”, vino al encuentro de nuestra vida, nos cambió y nos transformó. </a:t>
            </a:r>
          </a:p>
          <a:p>
            <a:endParaRPr lang="es-CO" dirty="0"/>
          </a:p>
        </p:txBody>
      </p:sp>
    </p:spTree>
    <p:extLst>
      <p:ext uri="{BB962C8B-B14F-4D97-AF65-F5344CB8AC3E}">
        <p14:creationId xmlns:p14="http://schemas.microsoft.com/office/powerpoint/2010/main" val="98217678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ln/>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pPr marL="0" indent="0">
              <a:buNone/>
            </a:pPr>
            <a:r>
              <a:rPr lang="es-CO" sz="3500" b="1" i="1" dirty="0">
                <a:solidFill>
                  <a:srgbClr val="FF0000"/>
                </a:solidFill>
              </a:rPr>
              <a:t>2). </a:t>
            </a:r>
            <a:r>
              <a:rPr lang="es-CO" b="1" u="sng" dirty="0"/>
              <a:t>Jesús lo ve todo.</a:t>
            </a:r>
            <a:endParaRPr lang="es-CO" dirty="0"/>
          </a:p>
          <a:p>
            <a:pPr marL="0" indent="0">
              <a:buNone/>
            </a:pPr>
            <a:r>
              <a:rPr lang="es-CO" dirty="0"/>
              <a:t>El es bueno, tal vez estabas sumido en tu propia condición creyendo que la manera en que tú vivías era la correcta, </a:t>
            </a:r>
            <a:r>
              <a:rPr lang="es-CO" u="sng" dirty="0"/>
              <a:t>pero Dios te ha amado tanto que no quería que tu continuaras por el camino de brujería, hechicería, idolatría, pecado, maldad y vicios que tu y yo teníamos</a:t>
            </a:r>
            <a:r>
              <a:rPr lang="es-CO" dirty="0"/>
              <a:t>. Nos bendice conocer cómo él viene, así como llegó a casa de Pedro. Sin avisarnos, de improviso, pero no viene a criticarte, sino para hacerte un bien. </a:t>
            </a:r>
          </a:p>
          <a:p>
            <a:pPr marL="0" indent="0">
              <a:buNone/>
            </a:pPr>
            <a:r>
              <a:rPr lang="es-CO" dirty="0"/>
              <a:t>Pero no solo eso, el texto dice que “</a:t>
            </a:r>
            <a:r>
              <a:rPr lang="es-CO" b="1" i="1" dirty="0"/>
              <a:t>vio a la suegra de Pedro postrada en cama</a:t>
            </a:r>
            <a:r>
              <a:rPr lang="es-CO" dirty="0"/>
              <a:t>”. </a:t>
            </a:r>
            <a:r>
              <a:rPr lang="es-CO" dirty="0">
                <a:solidFill>
                  <a:srgbClr val="FF0000"/>
                </a:solidFill>
              </a:rPr>
              <a:t>JESUS LO VE TODO, y eso a veces es un problema por que si Él ve, ve todo lo que tu no quieres que nadie vea. Todo lo que escondemos Él lo ve. Nos podremos esconder de cualquier persona pero no de Dios</a:t>
            </a:r>
            <a:r>
              <a:rPr lang="es-CO" dirty="0"/>
              <a:t>. Qué tremendo que cuando Jesús llega a la casa de Pedro se da cuenta de lo que esta  sucediendo. </a:t>
            </a:r>
          </a:p>
        </p:txBody>
      </p:sp>
    </p:spTree>
    <p:extLst>
      <p:ext uri="{BB962C8B-B14F-4D97-AF65-F5344CB8AC3E}">
        <p14:creationId xmlns:p14="http://schemas.microsoft.com/office/powerpoint/2010/main" val="2845424299"/>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264696"/>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a:t>Podremos engañar a muchas personas y podremos hacerle creer a los amigos, familiares, ciertas cosas, pero cuando Él llega a una vida ve la pura realidad. Esto es un problema por que el hombre a causa de su pecado se esconde de Dios. </a:t>
            </a:r>
          </a:p>
          <a:p>
            <a:pPr lvl="1"/>
            <a:r>
              <a:rPr lang="es-CO" dirty="0"/>
              <a:t>Es mas algunos cristianos huyen de Dios,  por retener algún pecado en su vida, por no abrir su corazón a Dios sinceramente para que les cambie y transforme, ocultan o encubren un pecado, pero Jesús lo ve todo. </a:t>
            </a:r>
          </a:p>
          <a:p>
            <a:pPr lvl="1"/>
            <a:r>
              <a:rPr lang="es-CO" dirty="0"/>
              <a:t>No lo ve para condenarte, para decirte: “</a:t>
            </a:r>
            <a:r>
              <a:rPr lang="es-CO" b="1" i="1" dirty="0"/>
              <a:t>tu no sirves, a ti no te amo, ya ves, sabe cuantas veces que te doy oportunidad y sigues igual</a:t>
            </a:r>
            <a:r>
              <a:rPr lang="es-CO" dirty="0"/>
              <a:t>”, no Él ve tu necesidad, la condición real en la que estas  y quiere hacer un cambio diferente en tu vida, un cambio transformador, radical, que te de libertad para que puedas servirle con alegría.  </a:t>
            </a:r>
          </a:p>
        </p:txBody>
      </p:sp>
    </p:spTree>
    <p:extLst>
      <p:ext uri="{BB962C8B-B14F-4D97-AF65-F5344CB8AC3E}">
        <p14:creationId xmlns:p14="http://schemas.microsoft.com/office/powerpoint/2010/main" val="372628306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2" y="260648"/>
            <a:ext cx="8712968" cy="6264696"/>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r>
              <a:rPr lang="es-CO" dirty="0"/>
              <a:t>Muchos de nosotros creemos que Dios no se da cuenta de nuestra verdadera necesidad, así pensaron las hermanas de Lázaro, cuando Jesús llego días después de que Lázaro había muerto y ya lo habían enterrado en el sepulcro. </a:t>
            </a:r>
          </a:p>
          <a:p>
            <a:pPr lvl="1"/>
            <a:r>
              <a:rPr lang="es-CO" dirty="0"/>
              <a:t>Las hermanas cuando encuentran a Jesús la primera frase que sale de su boca es “</a:t>
            </a:r>
            <a:r>
              <a:rPr lang="es-CO" b="1" i="1" dirty="0"/>
              <a:t>si hubieses estado aquí mi hermano no habría muerto</a:t>
            </a:r>
            <a:r>
              <a:rPr lang="es-CO" dirty="0"/>
              <a:t>”. Lo que quisieron decirle es: ¡</a:t>
            </a:r>
            <a:r>
              <a:rPr lang="es-CO" b="1" i="1" dirty="0"/>
              <a:t>Pero ahora ya para que, llegaste tarde</a:t>
            </a:r>
            <a:r>
              <a:rPr lang="es-CO" dirty="0"/>
              <a:t>! Muchas veces nosotros creemos que Dios no se da cuenta de la dificultad tan grande  que tu y yo tenemos. Pareciera que Jesús llega tarde, pero Jesús no había llegado tarde, Él no sabe llegar tarde, tal vez así parece a tu pensar, tal vez parece tarde porque aquello que tu esperabas que no te sucediera te sucedió, pero cuando él llega todo puede cambiar, aun lo que esta muerto. </a:t>
            </a:r>
          </a:p>
          <a:p>
            <a:pPr lvl="1"/>
            <a:r>
              <a:rPr lang="es-CO" dirty="0"/>
              <a:t>A veces, cuando Él </a:t>
            </a:r>
            <a:r>
              <a:rPr lang="es-CO" u="sng" dirty="0"/>
              <a:t>parece demorar un poquito</a:t>
            </a:r>
            <a:r>
              <a:rPr lang="es-CO" dirty="0"/>
              <a:t>,  es para que tu bendición sea mayor. Confía en Él, y espera un poquito más. Recuerda Él lo ve todo”, y sabe lo que hace, y lo que es mejor para ti.</a:t>
            </a:r>
          </a:p>
        </p:txBody>
      </p:sp>
    </p:spTree>
    <p:extLst>
      <p:ext uri="{BB962C8B-B14F-4D97-AF65-F5344CB8AC3E}">
        <p14:creationId xmlns:p14="http://schemas.microsoft.com/office/powerpoint/2010/main" val="275154863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accent6"/>
          </a:lnRef>
          <a:fillRef idx="1">
            <a:schemeClr val="lt1"/>
          </a:fillRef>
          <a:effectRef idx="0">
            <a:schemeClr val="accent6"/>
          </a:effectRef>
          <a:fontRef idx="minor">
            <a:schemeClr val="dk1"/>
          </a:fontRef>
        </p:style>
        <p:txBody>
          <a:bodyPr>
            <a:normAutofit fontScale="85000" lnSpcReduction="10000"/>
          </a:bodyPr>
          <a:lstStyle/>
          <a:p>
            <a:r>
              <a:rPr lang="es-CO" dirty="0"/>
              <a:t>Él le puede dar vida, a lo que crees que no tiene solución porque donde Él esta hay vida eterna y en abundancia. Tal vez estas en una situación y te dices “Dios no se da cuenta de cuanto sufro”, pero Él si se da cuenta porque él lo ve todo. </a:t>
            </a:r>
          </a:p>
          <a:p>
            <a:pPr lvl="1"/>
            <a:r>
              <a:rPr lang="es-CO" dirty="0"/>
              <a:t>Tal vez dices “</a:t>
            </a:r>
            <a:r>
              <a:rPr lang="es-CO" i="1" dirty="0"/>
              <a:t>Dios no se ha dado cuenta lo que he estado viviendo las ultimas semanas</a:t>
            </a:r>
            <a:r>
              <a:rPr lang="es-CO" dirty="0"/>
              <a:t>” o “</a:t>
            </a:r>
            <a:r>
              <a:rPr lang="es-CO" i="1" dirty="0"/>
              <a:t>no se ha dado cuenta por estar allá con los de África o donde hay guerra, y como que a mi no me presta ninguna atención</a:t>
            </a:r>
            <a:r>
              <a:rPr lang="es-CO" dirty="0"/>
              <a:t>”. Todos hemos pensado eso antes de no conocer a Jesucristo, </a:t>
            </a:r>
            <a:r>
              <a:rPr lang="es-CO" b="1" i="1" dirty="0"/>
              <a:t>lo grandioso y maravilloso del cristianismo, es saber que Dios tiene un cuidado personal de cada uno de nosotros</a:t>
            </a:r>
            <a:r>
              <a:rPr lang="es-CO" dirty="0"/>
              <a:t>. </a:t>
            </a:r>
          </a:p>
          <a:p>
            <a:pPr lvl="1"/>
            <a:r>
              <a:rPr lang="es-CO" dirty="0"/>
              <a:t>Para Dios no eres un numero mas, para Dios no eres un olvidado, eres su hijo, Él ve tu necesidad y quiere intervenir a favor de ti, pero Él no solo ve el pecado, la enfermedad o el problema, </a:t>
            </a:r>
            <a:r>
              <a:rPr lang="es-CO" b="1" dirty="0"/>
              <a:t>es característica de Dios ver lo que otros no ven y descubrir lo que otros no descubren</a:t>
            </a:r>
            <a:r>
              <a:rPr lang="es-CO" dirty="0"/>
              <a:t>. </a:t>
            </a:r>
          </a:p>
        </p:txBody>
      </p:sp>
    </p:spTree>
    <p:extLst>
      <p:ext uri="{BB962C8B-B14F-4D97-AF65-F5344CB8AC3E}">
        <p14:creationId xmlns:p14="http://schemas.microsoft.com/office/powerpoint/2010/main" val="388687959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3"/>
            <a:ext cx="5842992" cy="2520280"/>
          </a:xfrm>
        </p:spPr>
        <p:txBody>
          <a:bodyPr>
            <a:normAutofit fontScale="92500" lnSpcReduction="20000"/>
          </a:bodyPr>
          <a:lstStyle/>
          <a:p>
            <a:r>
              <a:rPr lang="es-CO" dirty="0"/>
              <a:t>La Biblia dice en </a:t>
            </a:r>
            <a:r>
              <a:rPr lang="es-CO" dirty="0">
                <a:solidFill>
                  <a:srgbClr val="FF0000"/>
                </a:solidFill>
              </a:rPr>
              <a:t>Mat.4:18-22</a:t>
            </a:r>
            <a:r>
              <a:rPr lang="es-CO" dirty="0"/>
              <a:t>: “</a:t>
            </a:r>
            <a:r>
              <a:rPr lang="es-CO" b="1" i="1" dirty="0"/>
              <a:t>andando Jesús junto al mar de Galilea vio a dos hermanos, Simón llamado Pedro y Andrés su hermano arrojando la red en el mar porque eran pescadores</a:t>
            </a:r>
            <a:r>
              <a:rPr lang="es-CO" dirty="0"/>
              <a:t>”. </a:t>
            </a:r>
          </a:p>
        </p:txBody>
      </p:sp>
      <p:pic>
        <p:nvPicPr>
          <p:cNvPr id="4" name="Imagen 3"/>
          <p:cNvPicPr>
            <a:picLocks noChangeAspect="1"/>
          </p:cNvPicPr>
          <p:nvPr/>
        </p:nvPicPr>
        <p:blipFill>
          <a:blip r:embed="rId2"/>
          <a:stretch>
            <a:fillRect/>
          </a:stretch>
        </p:blipFill>
        <p:spPr>
          <a:xfrm>
            <a:off x="6732240" y="476672"/>
            <a:ext cx="2023864" cy="2088232"/>
          </a:xfrm>
          <a:prstGeom prst="rect">
            <a:avLst/>
          </a:prstGeom>
        </p:spPr>
      </p:pic>
      <p:sp>
        <p:nvSpPr>
          <p:cNvPr id="5" name="Rectángulo 4"/>
          <p:cNvSpPr/>
          <p:nvPr/>
        </p:nvSpPr>
        <p:spPr>
          <a:xfrm>
            <a:off x="827584" y="2974811"/>
            <a:ext cx="7632848" cy="34163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La gente de aquel lugar cuando veían a Pedro y Andrés, veían pescadores, pero cuando Jesús los vio, los vio como lo que llegarían a ser, apóstoles. </a:t>
            </a:r>
          </a:p>
          <a:p>
            <a:pPr lvl="1"/>
            <a:r>
              <a:rPr lang="es-CO" sz="2400" dirty="0">
                <a:solidFill>
                  <a:srgbClr val="FF0000"/>
                </a:solidFill>
              </a:rPr>
              <a:t>Dios tiene la cualidad de ver tu potencial, cuando él llega a tu situación actual, a tu enfermedad se da cuenta de lo grave de tu matrimonio, lo que hay en tu empresa, en tu familia, pero también se da cuenta del gran potencial que hay en tu vida. Cuando te dejas guiar por Él, todo se arreglará. </a:t>
            </a:r>
            <a:endParaRPr lang="es-CO" sz="1600" dirty="0">
              <a:solidFill>
                <a:srgbClr val="FF0000"/>
              </a:solidFill>
            </a:endParaRPr>
          </a:p>
        </p:txBody>
      </p:sp>
    </p:spTree>
    <p:extLst>
      <p:ext uri="{BB962C8B-B14F-4D97-AF65-F5344CB8AC3E}">
        <p14:creationId xmlns:p14="http://schemas.microsoft.com/office/powerpoint/2010/main" val="2158941775"/>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5"/>
            <a:ext cx="8229600" cy="3456384"/>
          </a:xfrm>
        </p:spPr>
        <p:style>
          <a:lnRef idx="2">
            <a:schemeClr val="dk1"/>
          </a:lnRef>
          <a:fillRef idx="1">
            <a:schemeClr val="lt1"/>
          </a:fillRef>
          <a:effectRef idx="0">
            <a:schemeClr val="dk1"/>
          </a:effectRef>
          <a:fontRef idx="minor">
            <a:schemeClr val="dk1"/>
          </a:fontRef>
        </p:style>
        <p:txBody>
          <a:bodyPr>
            <a:normAutofit/>
          </a:bodyPr>
          <a:lstStyle/>
          <a:p>
            <a:r>
              <a:rPr lang="es-CO" sz="2400" dirty="0"/>
              <a:t>Cierta ocasión Jesús iba saliendo de Jerusalén a Jericó y había un hombre en Jericó, el jefe de los recaudadores de impuestos. Este hombre llamado Zaqueo se había enriquecido extorsionando a la gente que paga impuestos cobrándoles </a:t>
            </a:r>
            <a:r>
              <a:rPr lang="es-CO" sz="2400" u="sng" dirty="0"/>
              <a:t>demás y defraudándoles</a:t>
            </a:r>
            <a:r>
              <a:rPr lang="es-CO" sz="2400" dirty="0"/>
              <a:t>. Sin lugar a duda este hombre era rico en Jericó, vivía en lo mejor; era un hombre importante en la sociedad, pero todo mundo conocía que había hecho su fortuna a base de la mentira y el abuso, al cobrar los impuestos y extorsionar a la gente.</a:t>
            </a:r>
          </a:p>
        </p:txBody>
      </p:sp>
      <p:pic>
        <p:nvPicPr>
          <p:cNvPr id="6" name="Imagen 5"/>
          <p:cNvPicPr>
            <a:picLocks noChangeAspect="1"/>
          </p:cNvPicPr>
          <p:nvPr/>
        </p:nvPicPr>
        <p:blipFill>
          <a:blip r:embed="rId2"/>
          <a:stretch>
            <a:fillRect/>
          </a:stretch>
        </p:blipFill>
        <p:spPr>
          <a:xfrm>
            <a:off x="5364088" y="4005064"/>
            <a:ext cx="3325363" cy="2852936"/>
          </a:xfrm>
          <a:prstGeom prst="rect">
            <a:avLst/>
          </a:prstGeom>
        </p:spPr>
      </p:pic>
      <p:sp>
        <p:nvSpPr>
          <p:cNvPr id="7" name="Rectángulo 6"/>
          <p:cNvSpPr/>
          <p:nvPr/>
        </p:nvSpPr>
        <p:spPr>
          <a:xfrm>
            <a:off x="457200" y="4149080"/>
            <a:ext cx="4762872" cy="267765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Cierto día Jesús paso por la ciudad de Jericó y La Biblia dice que Zaqueo siendo de baja estatura  no podía ver a Jesús porque la gente le tapaba la visibilidad. Pero él se subió a un árbol y se sujetó de una rama esperando ver que Jesús pasara. </a:t>
            </a:r>
          </a:p>
        </p:txBody>
      </p:sp>
    </p:spTree>
    <p:extLst>
      <p:ext uri="{BB962C8B-B14F-4D97-AF65-F5344CB8AC3E}">
        <p14:creationId xmlns:p14="http://schemas.microsoft.com/office/powerpoint/2010/main" val="345028143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714202"/>
          </a:xfrm>
        </p:spPr>
        <p:style>
          <a:lnRef idx="2">
            <a:schemeClr val="dk1"/>
          </a:lnRef>
          <a:fillRef idx="1">
            <a:schemeClr val="lt1"/>
          </a:fillRef>
          <a:effectRef idx="0">
            <a:schemeClr val="dk1"/>
          </a:effectRef>
          <a:fontRef idx="minor">
            <a:schemeClr val="dk1"/>
          </a:fontRef>
        </p:style>
        <p:txBody>
          <a:bodyPr>
            <a:noAutofit/>
          </a:bodyPr>
          <a:lstStyle/>
          <a:p>
            <a:r>
              <a:rPr lang="es-CO" sz="2400" b="1" dirty="0"/>
              <a:t>La Biblia relata que cuando Jesús iba caminando por ese lugar se detuvo y vio a Zaqueo, la gente veía a un cobrador de impuestos corrupto, fraudulento pero Jesús veía a un hombre hambriento de conocer la verdad, veía a un pecador con necesidad de ser perdonado. </a:t>
            </a:r>
          </a:p>
        </p:txBody>
      </p:sp>
      <p:sp>
        <p:nvSpPr>
          <p:cNvPr id="3" name="Marcador de contenido 2"/>
          <p:cNvSpPr>
            <a:spLocks noGrp="1"/>
          </p:cNvSpPr>
          <p:nvPr>
            <p:ph idx="1"/>
          </p:nvPr>
        </p:nvSpPr>
        <p:spPr>
          <a:xfrm>
            <a:off x="425092" y="5589240"/>
            <a:ext cx="8229600" cy="1112987"/>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lgn="ctr">
              <a:buNone/>
            </a:pPr>
            <a:r>
              <a:rPr lang="es-CO" sz="2800" b="1" dirty="0"/>
              <a:t>Jesús ve nuestras vidas diferentes de cómo las otras personas nos ven, ve el potencial que hay dentro de nosotros. Ese día Jesús le dijo a Zaqueo “desciende porque voy a ir a tu casa.” </a:t>
            </a:r>
          </a:p>
        </p:txBody>
      </p:sp>
      <p:pic>
        <p:nvPicPr>
          <p:cNvPr id="5" name="Imagen 4"/>
          <p:cNvPicPr>
            <a:picLocks noChangeAspect="1"/>
          </p:cNvPicPr>
          <p:nvPr/>
        </p:nvPicPr>
        <p:blipFill>
          <a:blip r:embed="rId2"/>
          <a:stretch>
            <a:fillRect/>
          </a:stretch>
        </p:blipFill>
        <p:spPr>
          <a:xfrm>
            <a:off x="2339752" y="2132856"/>
            <a:ext cx="4392488" cy="324036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96531919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7"/>
            <a:ext cx="8229600" cy="3528391"/>
          </a:xfrm>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s-CO" sz="2800" dirty="0"/>
              <a:t>Dios ve cuando estás sumido en tus pecados, y en tu propia manera de vivir, se para y te dice PREPARATE PORQUE VOY A IR A TU CASA Y VOY A CAMBIAR TOTALMENTE TU MANERA DE VIVIR. </a:t>
            </a:r>
          </a:p>
          <a:p>
            <a:pPr marL="0" indent="0" algn="ctr">
              <a:buNone/>
            </a:pPr>
            <a:r>
              <a:rPr lang="es-CO" sz="2800" dirty="0"/>
              <a:t>Dios tiene la habilidad de vernos como una obra terminada, no nos ve en crudo, solo Él tiene la capacidad, sabe que a través de un proceso divino, un trato de Él en nuestra vida, nos cambiará y nos llevará a ser una joya preciosa para Él. </a:t>
            </a:r>
          </a:p>
        </p:txBody>
      </p:sp>
      <p:pic>
        <p:nvPicPr>
          <p:cNvPr id="5" name="Imagen 4"/>
          <p:cNvPicPr>
            <a:picLocks noChangeAspect="1"/>
          </p:cNvPicPr>
          <p:nvPr/>
        </p:nvPicPr>
        <p:blipFill>
          <a:blip r:embed="rId2"/>
          <a:stretch>
            <a:fillRect/>
          </a:stretch>
        </p:blipFill>
        <p:spPr>
          <a:xfrm>
            <a:off x="6156176" y="4149080"/>
            <a:ext cx="2530624" cy="2460104"/>
          </a:xfrm>
          <a:prstGeom prst="rect">
            <a:avLst/>
          </a:prstGeom>
        </p:spPr>
      </p:pic>
      <p:pic>
        <p:nvPicPr>
          <p:cNvPr id="6" name="Imagen 5"/>
          <p:cNvPicPr>
            <a:picLocks noChangeAspect="1"/>
          </p:cNvPicPr>
          <p:nvPr/>
        </p:nvPicPr>
        <p:blipFill>
          <a:blip r:embed="rId3"/>
          <a:stretch>
            <a:fillRect/>
          </a:stretch>
        </p:blipFill>
        <p:spPr>
          <a:xfrm>
            <a:off x="611560" y="4149080"/>
            <a:ext cx="3168352" cy="2437981"/>
          </a:xfrm>
          <a:prstGeom prst="rect">
            <a:avLst/>
          </a:prstGeom>
        </p:spPr>
      </p:pic>
      <p:pic>
        <p:nvPicPr>
          <p:cNvPr id="7" name="Imagen 6"/>
          <p:cNvPicPr>
            <a:picLocks noChangeAspect="1"/>
          </p:cNvPicPr>
          <p:nvPr/>
        </p:nvPicPr>
        <p:blipFill>
          <a:blip r:embed="rId4"/>
          <a:stretch>
            <a:fillRect/>
          </a:stretch>
        </p:blipFill>
        <p:spPr>
          <a:xfrm>
            <a:off x="3929819" y="4149081"/>
            <a:ext cx="2076450" cy="2460104"/>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594898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Autofit/>
          </a:bodyPr>
          <a:lstStyle/>
          <a:p>
            <a:r>
              <a:rPr lang="es-CO" sz="3200" dirty="0"/>
              <a:t>¿Cual es la diferencia entre ser criatura de Dios e hijos de Dios, si ambas son creaciones de Dios? </a:t>
            </a:r>
          </a:p>
        </p:txBody>
      </p:sp>
      <p:sp>
        <p:nvSpPr>
          <p:cNvPr id="3" name="Marcador de contenido 2"/>
          <p:cNvSpPr>
            <a:spLocks noGrp="1"/>
          </p:cNvSpPr>
          <p:nvPr>
            <p:ph idx="1"/>
          </p:nvPr>
        </p:nvSpPr>
        <p:spPr>
          <a:xfrm>
            <a:off x="323528" y="5229200"/>
            <a:ext cx="8568952" cy="1512168"/>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lgn="ctr">
              <a:buNone/>
            </a:pPr>
            <a:r>
              <a:rPr lang="es-CO" dirty="0"/>
              <a:t>Ser criatura es ser hechura, es decir, solo una obra, persona no convertida: En cambio, aquellos que hemos recibido a Jesús como Salvador Y señor, hemos pasado a ser parte de la familia de Dios, y somos sus hijos, ahora le llamamos papá! </a:t>
            </a:r>
            <a:r>
              <a:rPr lang="es-CO" dirty="0">
                <a:solidFill>
                  <a:srgbClr val="FF0000"/>
                </a:solidFill>
              </a:rPr>
              <a:t>(Ver Juan 1:11,12; 1 Juan 3:2). </a:t>
            </a:r>
          </a:p>
        </p:txBody>
      </p:sp>
      <p:pic>
        <p:nvPicPr>
          <p:cNvPr id="4" name="Imagen 3"/>
          <p:cNvPicPr>
            <a:picLocks noChangeAspect="1"/>
          </p:cNvPicPr>
          <p:nvPr/>
        </p:nvPicPr>
        <p:blipFill>
          <a:blip r:embed="rId2"/>
          <a:stretch>
            <a:fillRect/>
          </a:stretch>
        </p:blipFill>
        <p:spPr>
          <a:xfrm>
            <a:off x="457200" y="1772816"/>
            <a:ext cx="3970784" cy="3252192"/>
          </a:xfrm>
          <a:prstGeom prst="rect">
            <a:avLst/>
          </a:prstGeom>
        </p:spPr>
      </p:pic>
      <p:pic>
        <p:nvPicPr>
          <p:cNvPr id="5" name="Imagen 4"/>
          <p:cNvPicPr>
            <a:picLocks noChangeAspect="1"/>
          </p:cNvPicPr>
          <p:nvPr/>
        </p:nvPicPr>
        <p:blipFill>
          <a:blip r:embed="rId3"/>
          <a:stretch>
            <a:fillRect/>
          </a:stretch>
        </p:blipFill>
        <p:spPr>
          <a:xfrm>
            <a:off x="4644008" y="1772816"/>
            <a:ext cx="4042792" cy="3252192"/>
          </a:xfrm>
          <a:prstGeom prst="rect">
            <a:avLst/>
          </a:prstGeom>
        </p:spPr>
      </p:pic>
    </p:spTree>
    <p:extLst>
      <p:ext uri="{BB962C8B-B14F-4D97-AF65-F5344CB8AC3E}">
        <p14:creationId xmlns:p14="http://schemas.microsoft.com/office/powerpoint/2010/main" val="111986170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ln>
            <a:headEnd type="none" w="med" len="med"/>
            <a:tailEnd type="none" w="med" len="med"/>
          </a:ln>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r>
              <a:rPr lang="es-CO" sz="2400" dirty="0"/>
              <a:t>Cuenta la historia de un hombre cristiano en la India, este hombre había sido fiel a Dios durante muchos años, pero estaba en gran necesidad. </a:t>
            </a:r>
          </a:p>
          <a:p>
            <a:r>
              <a:rPr lang="es-CO" sz="2400" dirty="0"/>
              <a:t>Un día un pariente lejano murió y lo dejó como heredero universal. Se emocionó y se gozo diciendo que por fin Dios había contestado sus oraciones. Su pariente le había heredero un rancho muy lejano, pero la propiedad era inmensa, entonces el heredero que era cristiano, llegó a poseer ese rancho. </a:t>
            </a:r>
          </a:p>
          <a:p>
            <a:pPr lvl="1"/>
            <a:r>
              <a:rPr lang="es-CO" sz="2400" dirty="0"/>
              <a:t>Cuando estaba en la propiedad y la vio se puso triste, porque estaba llena de piedras, cuevas y montañas que estorbaban para la agricultura y ganadería. Desilusionado, ahora pensaba en como vender la propiedad. </a:t>
            </a:r>
          </a:p>
          <a:p>
            <a:pPr lvl="1"/>
            <a:r>
              <a:rPr lang="es-CO" sz="2400" dirty="0"/>
              <a:t>Puso un anuncio y llegaron compradores. Cada vez que llegaba uno lo paseaba por la propiedad y todos se quejaban de lo mismo que él; decían que no era una propiedad útil para lo que se usaba en aquella región. </a:t>
            </a:r>
          </a:p>
        </p:txBody>
      </p:sp>
    </p:spTree>
    <p:extLst>
      <p:ext uri="{BB962C8B-B14F-4D97-AF65-F5344CB8AC3E}">
        <p14:creationId xmlns:p14="http://schemas.microsoft.com/office/powerpoint/2010/main" val="361495143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ln>
            <a:headEnd type="none" w="med" len="med"/>
            <a:tailEnd type="none" w="med" len="med"/>
          </a:ln>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10000"/>
          </a:bodyPr>
          <a:lstStyle/>
          <a:p>
            <a:r>
              <a:rPr lang="es-CO" dirty="0"/>
              <a:t>El hombre tenia pensado vender la propiedad en 200 000 dólares, pero siempre que las personas la veían se entristecía, hasta el punto de que estaba dispuesto a malbaratar su propiedad, porque todos los que llegaban decían que no serbia. </a:t>
            </a:r>
          </a:p>
          <a:p>
            <a:pPr lvl="1"/>
            <a:r>
              <a:rPr lang="es-CO" dirty="0"/>
              <a:t>Otro comprador llegó e igual que con los demás compradores,  lo llevó a recorrer la propiedad. Mientras el comprador recorría la propiedad se asombraba y lo más raro es que se bajaba en cada lugar que se detenían  tomando las piedras que estaban en el suelo poniéndolas en un costal. </a:t>
            </a:r>
          </a:p>
          <a:p>
            <a:pPr lvl="1"/>
            <a:r>
              <a:rPr lang="es-CO" dirty="0"/>
              <a:t>Se metía  a las cuevas oscuras, las que nadie quería ver y salía de ahí con piedras, y no decía nada, pero cuando terminó el recorrido, el comprador le dijo: “¿Cuánto quiere por la propiedad?”, el vendedor pensando que ya no valía los 200 000 dólares, por que no serbia para la agricultura y ganadería, consideró pedirle solo 50 000 dólares. </a:t>
            </a:r>
          </a:p>
        </p:txBody>
      </p:sp>
    </p:spTree>
    <p:extLst>
      <p:ext uri="{BB962C8B-B14F-4D97-AF65-F5344CB8AC3E}">
        <p14:creationId xmlns:p14="http://schemas.microsoft.com/office/powerpoint/2010/main" val="363804879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48072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sz="2400" dirty="0"/>
              <a:t>Dijo el vendedor “han venido muchas personas y la verdad no se cuanto pedir ¿Cuánto me ofrece?”-le dijo al comprador- y el comprador le respondió: “bueno no creo que pueda tener lo suficiente para comprar la propiedad, creo juntar solo 25 millones de dólares, pero su propiedad vale 50 millones de dólares.” </a:t>
            </a:r>
          </a:p>
          <a:p>
            <a:pPr lvl="1"/>
            <a:r>
              <a:rPr lang="es-CO" sz="2000" u="sng" dirty="0"/>
              <a:t>Aquel hombre se sorprendió, y le dijo “¿Cómo?”, el comprador respondió: “todo esto que traigo en la bolsa son diamantes, están regados por todo su terreno, las cuevas dan a una beta de diamantes, posiblemente la mas grande que yo conozca. Tal vez la propiedad vale 50 millones de dólares pero yo nada mas le puedo dar 25 millones de dólares.”</a:t>
            </a:r>
          </a:p>
          <a:p>
            <a:pPr lvl="1"/>
            <a:r>
              <a:rPr lang="es-CO" sz="2000" dirty="0"/>
              <a:t> Dice la historia que este cristiano (el vendedor) se hizo socio de este hombre y descubrieron una de las minas de diamantes mas grande de toda la tierra. El no sabía lo que tenía en su propiedad hasta que vino uno que tenia una  visión diferente. </a:t>
            </a:r>
            <a:r>
              <a:rPr lang="es-CO" sz="2000" u="sng" dirty="0"/>
              <a:t>Ese que viene a nuestra vida es Dios, que nos ve con un ojo diferente, Él no ve lo burdo, tosco que eres por fuera, Él ve el diamante brillante que puedes ser, cuando  termine de obrar en tu vida.</a:t>
            </a:r>
            <a:r>
              <a:rPr lang="es-CO" sz="2000" dirty="0"/>
              <a:t>  </a:t>
            </a:r>
          </a:p>
        </p:txBody>
      </p:sp>
    </p:spTree>
    <p:extLst>
      <p:ext uri="{BB962C8B-B14F-4D97-AF65-F5344CB8AC3E}">
        <p14:creationId xmlns:p14="http://schemas.microsoft.com/office/powerpoint/2010/main" val="8499971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268462"/>
          </a:xfrm>
        </p:spPr>
        <p:style>
          <a:lnRef idx="2">
            <a:schemeClr val="dk1"/>
          </a:lnRef>
          <a:fillRef idx="1">
            <a:schemeClr val="lt1"/>
          </a:fillRef>
          <a:effectRef idx="0">
            <a:schemeClr val="dk1"/>
          </a:effectRef>
          <a:fontRef idx="minor">
            <a:schemeClr val="dk1"/>
          </a:fontRef>
        </p:style>
        <p:txBody>
          <a:bodyPr>
            <a:normAutofit fontScale="90000"/>
          </a:bodyPr>
          <a:lstStyle/>
          <a:p>
            <a:r>
              <a:rPr lang="es-CO" sz="4000" dirty="0"/>
              <a:t>Jesús mirando a Pedro y Andrés ve más allá el potencial que había en ellos</a:t>
            </a:r>
            <a:r>
              <a:rPr lang="es-CO" dirty="0"/>
              <a:t>.</a:t>
            </a:r>
          </a:p>
        </p:txBody>
      </p:sp>
      <p:sp>
        <p:nvSpPr>
          <p:cNvPr id="3" name="Marcador de contenido 2"/>
          <p:cNvSpPr>
            <a:spLocks noGrp="1"/>
          </p:cNvSpPr>
          <p:nvPr>
            <p:ph idx="1"/>
          </p:nvPr>
        </p:nvSpPr>
        <p:spPr>
          <a:xfrm>
            <a:off x="457200" y="5229200"/>
            <a:ext cx="8229600" cy="1368152"/>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dirty="0"/>
              <a:t>De humildes pescadores, los llama a pescar hombres, después apóstoles,  y finalmente sus nombres “Pedro, Andrés”, estarán por la eternidad escritos en los muros de la santa Jerusalén. </a:t>
            </a:r>
            <a:r>
              <a:rPr lang="es-CO" dirty="0">
                <a:solidFill>
                  <a:srgbClr val="FF0000"/>
                </a:solidFill>
              </a:rPr>
              <a:t>(Ver Mat.4: 18-20; Mat.9:1-4; Ap.21: 9-14).</a:t>
            </a:r>
          </a:p>
        </p:txBody>
      </p:sp>
      <p:pic>
        <p:nvPicPr>
          <p:cNvPr id="5" name="Imagen 4"/>
          <p:cNvPicPr>
            <a:picLocks noChangeAspect="1"/>
          </p:cNvPicPr>
          <p:nvPr/>
        </p:nvPicPr>
        <p:blipFill>
          <a:blip r:embed="rId2"/>
          <a:stretch>
            <a:fillRect/>
          </a:stretch>
        </p:blipFill>
        <p:spPr>
          <a:xfrm>
            <a:off x="457200" y="1844824"/>
            <a:ext cx="2962672" cy="3082652"/>
          </a:xfrm>
          <a:prstGeom prst="rect">
            <a:avLst/>
          </a:prstGeom>
        </p:spPr>
      </p:pic>
      <p:pic>
        <p:nvPicPr>
          <p:cNvPr id="6" name="Imagen 5"/>
          <p:cNvPicPr>
            <a:picLocks noChangeAspect="1"/>
          </p:cNvPicPr>
          <p:nvPr/>
        </p:nvPicPr>
        <p:blipFill>
          <a:blip r:embed="rId3"/>
          <a:stretch>
            <a:fillRect/>
          </a:stretch>
        </p:blipFill>
        <p:spPr>
          <a:xfrm>
            <a:off x="3563888" y="1844824"/>
            <a:ext cx="2592287" cy="3082652"/>
          </a:xfrm>
          <a:prstGeom prst="rect">
            <a:avLst/>
          </a:prstGeom>
        </p:spPr>
      </p:pic>
      <p:pic>
        <p:nvPicPr>
          <p:cNvPr id="9" name="Imagen 8"/>
          <p:cNvPicPr>
            <a:picLocks noChangeAspect="1"/>
          </p:cNvPicPr>
          <p:nvPr/>
        </p:nvPicPr>
        <p:blipFill>
          <a:blip r:embed="rId4"/>
          <a:stretch>
            <a:fillRect/>
          </a:stretch>
        </p:blipFill>
        <p:spPr>
          <a:xfrm>
            <a:off x="6300191" y="1844824"/>
            <a:ext cx="2386609" cy="3065731"/>
          </a:xfrm>
          <a:prstGeom prst="rect">
            <a:avLst/>
          </a:prstGeom>
        </p:spPr>
      </p:pic>
    </p:spTree>
    <p:extLst>
      <p:ext uri="{BB962C8B-B14F-4D97-AF65-F5344CB8AC3E}">
        <p14:creationId xmlns:p14="http://schemas.microsoft.com/office/powerpoint/2010/main" val="244203000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47500" lnSpcReduction="20000"/>
          </a:bodyPr>
          <a:lstStyle/>
          <a:p>
            <a:r>
              <a:rPr lang="es-CO" sz="5100" b="1" i="1" dirty="0">
                <a:solidFill>
                  <a:srgbClr val="FF0000"/>
                </a:solidFill>
              </a:rPr>
              <a:t> </a:t>
            </a:r>
            <a:r>
              <a:rPr lang="es-CO" sz="6700" b="1" i="1" dirty="0">
                <a:solidFill>
                  <a:srgbClr val="FF0000"/>
                </a:solidFill>
              </a:rPr>
              <a:t>3</a:t>
            </a:r>
            <a:r>
              <a:rPr lang="es-CO" sz="5900" dirty="0"/>
              <a:t>. </a:t>
            </a:r>
            <a:r>
              <a:rPr lang="es-CO" sz="5900" b="1" u="sng" dirty="0"/>
              <a:t>Solo el toque</a:t>
            </a:r>
            <a:r>
              <a:rPr lang="es-CO" sz="5900" dirty="0"/>
              <a:t>.</a:t>
            </a:r>
          </a:p>
          <a:p>
            <a:r>
              <a:rPr lang="es-CO" sz="4400" dirty="0"/>
              <a:t> Unos veían a un joven engreído pero Dios veía en José al futuro rey de Israel y al que iba a usar para proteger a su pueblo. </a:t>
            </a:r>
            <a:r>
              <a:rPr lang="es-CO" sz="4400" dirty="0">
                <a:solidFill>
                  <a:srgbClr val="FF0000"/>
                </a:solidFill>
              </a:rPr>
              <a:t>(Ver Deut.31:7,8).</a:t>
            </a:r>
          </a:p>
          <a:p>
            <a:r>
              <a:rPr lang="es-CO" sz="4400" dirty="0"/>
              <a:t>Unos vieron a un joven que venia a burlarse de los que no podían pelear en batalla, Dios veía en David a un guerrero matar gigantes</a:t>
            </a:r>
            <a:r>
              <a:rPr lang="es-CO" sz="4400" dirty="0">
                <a:solidFill>
                  <a:srgbClr val="FF0000"/>
                </a:solidFill>
              </a:rPr>
              <a:t>.(Ver  1 Sam.16) </a:t>
            </a:r>
          </a:p>
          <a:p>
            <a:r>
              <a:rPr lang="es-CO" sz="4400" dirty="0"/>
              <a:t>Muchos ven a un matrimonio al borde del divorcio, ven que han fracasado y que están a punto de la separación, Dios ve una futura pareja restaurada sirviéndole en su viña. </a:t>
            </a:r>
          </a:p>
          <a:p>
            <a:r>
              <a:rPr lang="es-CO" sz="4400" dirty="0"/>
              <a:t>Muchos ven en tu vida a una persona fracasada, un negocio en bancarrota, pero Dios tiene la habilidad de ver en ti a un empresario prospero, a un millonario, que podrá financiar con la riqueza que Dios le dará, la extensión de su reino  </a:t>
            </a:r>
          </a:p>
          <a:p>
            <a:r>
              <a:rPr lang="es-CO" sz="4400" dirty="0"/>
              <a:t>Prefiere verte como Dios te ve, porque siempre ve lo mejor que hay en ti. Dios te ve diferente, tu te vez en tu propia condición. La suegra de Pedro estaba enferma pero Jesús no la vio en esa condición, él la vio sana y sirviéndole a todos.</a:t>
            </a:r>
          </a:p>
          <a:p>
            <a:r>
              <a:rPr lang="es-CO" sz="4400" dirty="0"/>
              <a:t> Tal vez estas pasando una situación difícil, abrumado por la misma dificultad, con tu vista bloqueada. Dios ve tu vida de la mejor manera, tiene planes para ti, pero quiere meterte en un proceso. Paso a paso, poco a poco</a:t>
            </a:r>
            <a:r>
              <a:rPr lang="es-CO" dirty="0"/>
              <a:t>.   </a:t>
            </a:r>
          </a:p>
        </p:txBody>
      </p:sp>
    </p:spTree>
    <p:extLst>
      <p:ext uri="{BB962C8B-B14F-4D97-AF65-F5344CB8AC3E}">
        <p14:creationId xmlns:p14="http://schemas.microsoft.com/office/powerpoint/2010/main" val="24230407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arn(inVertical)">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3528" y="0"/>
            <a:ext cx="8496944" cy="7101408"/>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s-CO" sz="2400" dirty="0">
                <a:solidFill>
                  <a:srgbClr val="FF0000"/>
                </a:solidFill>
              </a:rPr>
              <a:t>Mateo 8:15 dice: </a:t>
            </a:r>
            <a:r>
              <a:rPr lang="es-CO" sz="2400" dirty="0"/>
              <a:t>“Le tocó la mano y la fiebre se le quitó; luego ella se levantó y comenzó a servirles.” </a:t>
            </a:r>
          </a:p>
          <a:p>
            <a:r>
              <a:rPr lang="es-CO" sz="2400" dirty="0"/>
              <a:t>Dios nos ve y nos toca, ve nuestra necesidad y se acerca, el toque de Jesús nos cambiará, nos sacará de nuestra condición de enfermedad y dolor. Aunque en ocasiones su toque puede doler, por ejemplo  el toque de Jesús dejo ciego a Saulo de Tarso. </a:t>
            </a:r>
            <a:r>
              <a:rPr lang="es-CO" sz="2400" dirty="0">
                <a:solidFill>
                  <a:srgbClr val="FF0000"/>
                </a:solidFill>
              </a:rPr>
              <a:t>(Ver Hechos. 9:8). </a:t>
            </a:r>
          </a:p>
          <a:p>
            <a:r>
              <a:rPr lang="es-CO" sz="2400" i="1" dirty="0"/>
              <a:t>A Saulo no lo interesaba en este momento su ceguedad, se sentía feliz, había visto y oído hablar a Jesús, y ahora entendía lo que antes no entendía. Y se dejo guiar como un niño, de la mano, hacia Damasco. Ese “toque”, le dejo un aguijón durante toda su vida. Pero eso no le interesaba, lo importante ahora, era saber que Cristo estaban en él. </a:t>
            </a:r>
            <a:r>
              <a:rPr lang="es-CO" sz="2400" i="1" dirty="0">
                <a:solidFill>
                  <a:srgbClr val="FF0000"/>
                </a:solidFill>
              </a:rPr>
              <a:t>(Ver Gál.2:20).</a:t>
            </a:r>
          </a:p>
          <a:p>
            <a:pPr marL="0" indent="0">
              <a:buNone/>
            </a:pPr>
            <a:endParaRPr lang="es-CO" sz="2400" b="1" dirty="0"/>
          </a:p>
          <a:p>
            <a:pPr marL="0" indent="0">
              <a:buNone/>
            </a:pPr>
            <a:r>
              <a:rPr lang="es-CO" sz="2600" b="1" dirty="0"/>
              <a:t>¿Quiere el toque de Dios? </a:t>
            </a:r>
          </a:p>
          <a:p>
            <a:r>
              <a:rPr lang="es-CO" sz="2400" dirty="0"/>
              <a:t>A veces estamos demasiado seguros  de nosotros mismos sin Él, estamos demasiado levantados en nuestro propio orgullo, demasiado inflados de nuestro conocimiento y experiencia. A veces el toque de Dios duele, pero seguramente es el mejor toque que uno puede recibir porque nos transforma en lo que desea que seamos. Dios quiere liberarte, sanarte, pero es necesario que él te toque. </a:t>
            </a:r>
          </a:p>
        </p:txBody>
      </p:sp>
    </p:spTree>
    <p:extLst>
      <p:ext uri="{BB962C8B-B14F-4D97-AF65-F5344CB8AC3E}">
        <p14:creationId xmlns:p14="http://schemas.microsoft.com/office/powerpoint/2010/main" val="48138468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5626968" cy="1895475"/>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b="1" dirty="0"/>
              <a:t>Jacob fue alguien a quien Dios también tocó.</a:t>
            </a:r>
            <a:r>
              <a:rPr lang="es-CO" dirty="0"/>
              <a:t> El es el prototipo de los </a:t>
            </a:r>
            <a:r>
              <a:rPr lang="es-CO" u="sng" dirty="0"/>
              <a:t>transas</a:t>
            </a:r>
            <a:r>
              <a:rPr lang="es-CO" dirty="0"/>
              <a:t>, era engañador, ventajoso, quería hacer las cosas a su manera, era impaciente. </a:t>
            </a:r>
          </a:p>
        </p:txBody>
      </p:sp>
      <p:pic>
        <p:nvPicPr>
          <p:cNvPr id="4" name="Imagen 3"/>
          <p:cNvPicPr>
            <a:picLocks noChangeAspect="1"/>
          </p:cNvPicPr>
          <p:nvPr/>
        </p:nvPicPr>
        <p:blipFill>
          <a:blip r:embed="rId2"/>
          <a:stretch>
            <a:fillRect/>
          </a:stretch>
        </p:blipFill>
        <p:spPr>
          <a:xfrm>
            <a:off x="6372200" y="207255"/>
            <a:ext cx="2448272" cy="1997609"/>
          </a:xfrm>
          <a:prstGeom prst="rect">
            <a:avLst/>
          </a:prstGeom>
        </p:spPr>
      </p:pic>
      <p:sp>
        <p:nvSpPr>
          <p:cNvPr id="5" name="Rectángulo 4"/>
          <p:cNvSpPr/>
          <p:nvPr/>
        </p:nvSpPr>
        <p:spPr>
          <a:xfrm>
            <a:off x="2771800" y="2420888"/>
            <a:ext cx="6048672" cy="1569660"/>
          </a:xfrm>
          <a:prstGeom prst="rect">
            <a:avLst/>
          </a:prstGeom>
        </p:spPr>
        <p:txBody>
          <a:bodyPr wrap="square">
            <a:spAutoFit/>
          </a:bodyPr>
          <a:lstStyle/>
          <a:p>
            <a:r>
              <a:rPr lang="es-CO" sz="2400" dirty="0"/>
              <a:t>No había aprendido a esperar en Dios y tuvo un encuentro con Él. Dios lo tocó y fue después de eso que se convirtió en Israel. </a:t>
            </a:r>
            <a:r>
              <a:rPr lang="es-CO" sz="2400" dirty="0">
                <a:solidFill>
                  <a:srgbClr val="FF0000"/>
                </a:solidFill>
              </a:rPr>
              <a:t>(Ver Gén.32:24-28).</a:t>
            </a:r>
          </a:p>
        </p:txBody>
      </p:sp>
      <p:pic>
        <p:nvPicPr>
          <p:cNvPr id="6" name="Imagen 5"/>
          <p:cNvPicPr>
            <a:picLocks noChangeAspect="1"/>
          </p:cNvPicPr>
          <p:nvPr/>
        </p:nvPicPr>
        <p:blipFill>
          <a:blip r:embed="rId3"/>
          <a:stretch>
            <a:fillRect/>
          </a:stretch>
        </p:blipFill>
        <p:spPr>
          <a:xfrm>
            <a:off x="645421" y="2303358"/>
            <a:ext cx="2098576" cy="1845722"/>
          </a:xfrm>
          <a:prstGeom prst="rect">
            <a:avLst/>
          </a:prstGeom>
        </p:spPr>
      </p:pic>
      <p:sp>
        <p:nvSpPr>
          <p:cNvPr id="7" name="Rectángulo 6"/>
          <p:cNvSpPr/>
          <p:nvPr/>
        </p:nvSpPr>
        <p:spPr>
          <a:xfrm>
            <a:off x="457200" y="4367296"/>
            <a:ext cx="8363272" cy="224676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000" dirty="0"/>
              <a:t>El transa, usurpador, engañador se convirtió en el príncipe de Dios por ese toque. Cuando Dios lo tocó le descoyuntó la pierna, lo dejo cojo por el resto de su vida. Aunque el toque de Dios le dolió, le cambió. Necesitamos el toque de Dios que nos ayude a cambiar nuestra manera de caminar como esposos, empresarios, profesionistas, hijos, padres, necesitamos cambiar la manera de caminar, para que viendo el mundo nuestras buenas obras, caminando diferente, glorifiquen a Dios. </a:t>
            </a:r>
            <a:endParaRPr lang="es-CO" sz="2000" dirty="0"/>
          </a:p>
        </p:txBody>
      </p:sp>
    </p:spTree>
    <p:extLst>
      <p:ext uri="{BB962C8B-B14F-4D97-AF65-F5344CB8AC3E}">
        <p14:creationId xmlns:p14="http://schemas.microsoft.com/office/powerpoint/2010/main" val="1849381858"/>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effectLst>
            <a:glow rad="228600">
              <a:schemeClr val="accent1">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fontScale="85000" lnSpcReduction="20000"/>
          </a:bodyPr>
          <a:lstStyle/>
          <a:p>
            <a:r>
              <a:rPr lang="es-CO" sz="3800" b="1" i="1" dirty="0">
                <a:solidFill>
                  <a:srgbClr val="FF0000"/>
                </a:solidFill>
              </a:rPr>
              <a:t>4)</a:t>
            </a:r>
            <a:r>
              <a:rPr lang="es-CO" sz="3300" b="1" dirty="0"/>
              <a:t>. ¿Qué te tiene atrapado y necesitas que te deje? </a:t>
            </a:r>
            <a:r>
              <a:rPr lang="es-CO" dirty="0"/>
              <a:t>¿Desde hace cuanto que no has recibido un toque significativo de Dios? </a:t>
            </a:r>
          </a:p>
          <a:p>
            <a:r>
              <a:rPr lang="es-CO" dirty="0">
                <a:solidFill>
                  <a:srgbClr val="FF0000"/>
                </a:solidFill>
              </a:rPr>
              <a:t>Es verdad que cuando nos toca duele pero duele en la carne, en el egoísmo, el orgullo, la vanidad y deseos equivocados que tenemos. Necesitas el toque de Dios que cambie tu manera de caminar, que te de vida. </a:t>
            </a:r>
          </a:p>
          <a:p>
            <a:r>
              <a:rPr lang="es-CO" dirty="0">
                <a:solidFill>
                  <a:srgbClr val="FF0000"/>
                </a:solidFill>
              </a:rPr>
              <a:t>La Biblia dice que cuando Jesús tocó a la suegra de Pedro la fiebre la dejó</a:t>
            </a:r>
            <a:r>
              <a:rPr lang="es-CO" dirty="0"/>
              <a:t>. Hay cosas que tenemos que dejar en nuestra vida, hay cosas que hemos guardado y es necesario abandonar. </a:t>
            </a:r>
          </a:p>
          <a:p>
            <a:r>
              <a:rPr lang="es-CO" dirty="0">
                <a:solidFill>
                  <a:srgbClr val="FF0000"/>
                </a:solidFill>
              </a:rPr>
              <a:t>El texto bíblico dice que “</a:t>
            </a:r>
            <a:r>
              <a:rPr lang="es-CO" i="1" dirty="0">
                <a:solidFill>
                  <a:srgbClr val="FF0000"/>
                </a:solidFill>
              </a:rPr>
              <a:t>la fiebre la dejo</a:t>
            </a:r>
            <a:r>
              <a:rPr lang="es-CO" dirty="0">
                <a:solidFill>
                  <a:srgbClr val="FF0000"/>
                </a:solidFill>
              </a:rPr>
              <a:t>”, es como la descripción de una tirana que tenia posesión del cuerpo de aquella mujer. Es decir que el significado de esta palabra, “la dejó”, describe como si la fiebre la tuviera abrazada, sujeta, cautiva. </a:t>
            </a:r>
            <a:r>
              <a:rPr lang="es-CO" dirty="0">
                <a:solidFill>
                  <a:schemeClr val="tx1"/>
                </a:solidFill>
              </a:rPr>
              <a:t>Hay cosas que nos tienen así en la vida, pero el toque de Jesús libera, rompe lo que te tiene cautivo. </a:t>
            </a:r>
            <a:endParaRPr lang="es-CO" dirty="0">
              <a:solidFill>
                <a:schemeClr val="tx1"/>
              </a:solidFill>
            </a:endParaRPr>
          </a:p>
        </p:txBody>
      </p:sp>
    </p:spTree>
    <p:extLst>
      <p:ext uri="{BB962C8B-B14F-4D97-AF65-F5344CB8AC3E}">
        <p14:creationId xmlns:p14="http://schemas.microsoft.com/office/powerpoint/2010/main" val="1095274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dirty="0"/>
              <a:t>Muchos necesitamos que nos deje la amargura, el odio, otros que nos deje el menosprecio, la inferioridad, la mediocridad, quizás otros los vicios como el alcohol, la droga, la desviación sexual, etc. otros el enojo, la ira… </a:t>
            </a:r>
          </a:p>
          <a:p>
            <a:pPr marL="0" indent="0">
              <a:buNone/>
            </a:pPr>
            <a:endParaRPr lang="es-CO" b="1" dirty="0"/>
          </a:p>
          <a:p>
            <a:pPr marL="0" indent="0">
              <a:buNone/>
            </a:pPr>
            <a:r>
              <a:rPr lang="es-CO" b="1" dirty="0"/>
              <a:t>¿Qué necesitas que te deje, que te tiene como atrapado? ¿Qué te tiene prisionero? </a:t>
            </a:r>
          </a:p>
          <a:p>
            <a:r>
              <a:rPr lang="es-CO" dirty="0"/>
              <a:t>Eso que te afecta, no es parte de ti es un intruso, una situación que Dios no quiere para tu vida, que no proviene del propósito de Dios para ti, y te tiene cautivo. </a:t>
            </a:r>
            <a:r>
              <a:rPr lang="es-CO" dirty="0">
                <a:solidFill>
                  <a:srgbClr val="FF0000"/>
                </a:solidFill>
              </a:rPr>
              <a:t>El toque de Jesucristo te da libertad, no importa lo que sea. Al toque de Jesús eso se rompe, se desbarata. </a:t>
            </a:r>
            <a:r>
              <a:rPr lang="es-CO" dirty="0"/>
              <a:t>Él es mayor que cualquier cosa que te tenga preso, el apareció para deshacer las obras del enemigo, solo Él te dará verdadera libertad.  </a:t>
            </a:r>
          </a:p>
          <a:p>
            <a:endParaRPr lang="es-CO" dirty="0"/>
          </a:p>
        </p:txBody>
      </p:sp>
    </p:spTree>
    <p:extLst>
      <p:ext uri="{BB962C8B-B14F-4D97-AF65-F5344CB8AC3E}">
        <p14:creationId xmlns:p14="http://schemas.microsoft.com/office/powerpoint/2010/main" val="184294810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No hay razón para que tu continúes con esa carga que te oprime el corazón</a:t>
            </a:r>
          </a:p>
        </p:txBody>
      </p:sp>
      <p:sp>
        <p:nvSpPr>
          <p:cNvPr id="3" name="Marcador de contenido 2"/>
          <p:cNvSpPr>
            <a:spLocks noGrp="1"/>
          </p:cNvSpPr>
          <p:nvPr>
            <p:ph idx="1"/>
          </p:nvPr>
        </p:nvSpPr>
        <p:spPr>
          <a:xfrm>
            <a:off x="434638" y="5301208"/>
            <a:ext cx="8229600" cy="1224136"/>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sz="3600" b="1" dirty="0"/>
              <a:t>Con solo acudir a Jesús, todo cambiará. </a:t>
            </a:r>
          </a:p>
          <a:p>
            <a:pPr marL="0" indent="0" algn="ctr">
              <a:buNone/>
            </a:pPr>
            <a:r>
              <a:rPr lang="es-CO" sz="3600" b="1" dirty="0"/>
              <a:t>Él esta esperando por ti. Él dice: “daré vida a tu vida”. Ven.</a:t>
            </a:r>
          </a:p>
        </p:txBody>
      </p:sp>
      <p:pic>
        <p:nvPicPr>
          <p:cNvPr id="4" name="Imagen 3"/>
          <p:cNvPicPr>
            <a:picLocks noChangeAspect="1"/>
          </p:cNvPicPr>
          <p:nvPr/>
        </p:nvPicPr>
        <p:blipFill>
          <a:blip r:embed="rId2"/>
          <a:stretch>
            <a:fillRect/>
          </a:stretch>
        </p:blipFill>
        <p:spPr>
          <a:xfrm>
            <a:off x="457200" y="1700808"/>
            <a:ext cx="2962672" cy="3312368"/>
          </a:xfrm>
          <a:prstGeom prst="rect">
            <a:avLst/>
          </a:prstGeom>
        </p:spPr>
      </p:pic>
      <p:pic>
        <p:nvPicPr>
          <p:cNvPr id="6" name="Imagen 5"/>
          <p:cNvPicPr>
            <a:picLocks noChangeAspect="1"/>
          </p:cNvPicPr>
          <p:nvPr/>
        </p:nvPicPr>
        <p:blipFill>
          <a:blip r:embed="rId3"/>
          <a:stretch>
            <a:fillRect/>
          </a:stretch>
        </p:blipFill>
        <p:spPr>
          <a:xfrm>
            <a:off x="3563887" y="1700808"/>
            <a:ext cx="5100351" cy="3312368"/>
          </a:xfrm>
          <a:prstGeom prst="rect">
            <a:avLst/>
          </a:prstGeom>
        </p:spPr>
      </p:pic>
    </p:spTree>
    <p:extLst>
      <p:ext uri="{BB962C8B-B14F-4D97-AF65-F5344CB8AC3E}">
        <p14:creationId xmlns:p14="http://schemas.microsoft.com/office/powerpoint/2010/main" val="10570958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19256" cy="6048672"/>
          </a:xfrm>
          <a:effectLst>
            <a:glow rad="228600">
              <a:schemeClr val="accent6">
                <a:satMod val="175000"/>
                <a:alpha val="40000"/>
              </a:schemeClr>
            </a:glow>
          </a:effectLst>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r>
              <a:rPr lang="es-CO" dirty="0"/>
              <a:t>Permite que Él obre, muchos reciben un toque superficial, emocional, pero Jesús no quiere darte solo eso y mover tus emociones, porque las emociones solo duran unas pocas semanas, las mas grandes quizás un mes y después se van. </a:t>
            </a:r>
          </a:p>
          <a:p>
            <a:endParaRPr lang="es-CO" dirty="0"/>
          </a:p>
          <a:p>
            <a:pPr marL="0" indent="0">
              <a:buNone/>
            </a:pPr>
            <a:r>
              <a:rPr lang="es-CO" b="1" dirty="0"/>
              <a:t>Él te quiere dar un toque permanente que cambie tu vida para siempre. ¿Estas dispuesto a que Él te toque en este momento? </a:t>
            </a:r>
          </a:p>
          <a:p>
            <a:endParaRPr lang="es-CO" dirty="0"/>
          </a:p>
          <a:p>
            <a:r>
              <a:rPr lang="es-CO" dirty="0"/>
              <a:t>La Biblia dice que la fiebre la dejo y ella se levanto. Dios te quiere levantar a ti también. El mismo Dios que le prometió a la descendencia de Abraham ser levantado es el mismo Dios que te ha prometido a ti. </a:t>
            </a:r>
          </a:p>
          <a:p>
            <a:endParaRPr lang="es-CO" dirty="0"/>
          </a:p>
        </p:txBody>
      </p:sp>
    </p:spTree>
    <p:extLst>
      <p:ext uri="{BB962C8B-B14F-4D97-AF65-F5344CB8AC3E}">
        <p14:creationId xmlns:p14="http://schemas.microsoft.com/office/powerpoint/2010/main" val="35074623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101600">
              <a:schemeClr val="tx1">
                <a:alpha val="6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fontScale="92500"/>
          </a:bodyPr>
          <a:lstStyle/>
          <a:p>
            <a:r>
              <a:rPr lang="es-CO" dirty="0"/>
              <a:t>Tu puedes ser descendencia de Abraham por medio de la fe, también puedes ser coheredero, y tener derecho a las promesas de Israel sobre tu vida. </a:t>
            </a:r>
          </a:p>
          <a:p>
            <a:pPr lvl="1"/>
            <a:r>
              <a:rPr lang="es-CO" dirty="0">
                <a:solidFill>
                  <a:srgbClr val="FF0000"/>
                </a:solidFill>
              </a:rPr>
              <a:t>Gálatas 3:26-29 </a:t>
            </a:r>
            <a:r>
              <a:rPr lang="es-CO" dirty="0"/>
              <a:t>dice: </a:t>
            </a:r>
          </a:p>
          <a:p>
            <a:pPr lvl="1"/>
            <a:r>
              <a:rPr lang="es-CO" dirty="0"/>
              <a:t>“</a:t>
            </a:r>
            <a:r>
              <a:rPr lang="es-CO" i="1" dirty="0"/>
              <a:t>pues todos sois hijos de Dios por la fe en Cristo Jesús; 27 porque todos los que habéis sido bautizados en Cristo, de Cristo estáis revestidos.  28 Ya no hay judío ni griego; no hay esclavo ni libre; no hay varón ni mujer; porque todos vosotros sois uno en Cristo Jesús. 29 Y si vosotros sois de Cristo, ciertamente linaje de Abraham sois, y herederos según la promesa</a:t>
            </a:r>
            <a:r>
              <a:rPr lang="es-CO" dirty="0"/>
              <a:t>”.</a:t>
            </a:r>
          </a:p>
          <a:p>
            <a:r>
              <a:rPr lang="es-CO" dirty="0"/>
              <a:t>Dios no quiere que tu seas el último, el más inferior; él te ha puesto por cabeza. </a:t>
            </a:r>
            <a:endParaRPr lang="es-CO" dirty="0"/>
          </a:p>
        </p:txBody>
      </p:sp>
    </p:spTree>
    <p:extLst>
      <p:ext uri="{BB962C8B-B14F-4D97-AF65-F5344CB8AC3E}">
        <p14:creationId xmlns:p14="http://schemas.microsoft.com/office/powerpoint/2010/main" val="156773487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408712"/>
          </a:xfrm>
        </p:spPr>
        <p:style>
          <a:lnRef idx="1">
            <a:schemeClr val="dk1"/>
          </a:lnRef>
          <a:fillRef idx="2">
            <a:schemeClr val="dk1"/>
          </a:fillRef>
          <a:effectRef idx="1">
            <a:schemeClr val="dk1"/>
          </a:effectRef>
          <a:fontRef idx="minor">
            <a:schemeClr val="dk1"/>
          </a:fontRef>
        </p:style>
        <p:txBody>
          <a:bodyPr>
            <a:normAutofit fontScale="92500" lnSpcReduction="20000"/>
          </a:bodyPr>
          <a:lstStyle/>
          <a:p>
            <a:r>
              <a:rPr lang="es-CO" dirty="0"/>
              <a:t>La suegra de Pedro abrazada por esa enfermedad estaba postrada, no podía hacer nada. ¿Para qué sirve una persona postrada? Solo para atenderla. </a:t>
            </a:r>
          </a:p>
          <a:p>
            <a:pPr lvl="1"/>
            <a:r>
              <a:rPr lang="es-CO" dirty="0">
                <a:solidFill>
                  <a:srgbClr val="FF0000"/>
                </a:solidFill>
              </a:rPr>
              <a:t>Debemos notar que podemos hacer poco como cristianos postrados. Esas cosas que te abrazan, que te dominan te quieren dejar sin utilidad, para que otros te sirvan, te atiendan y te cuiden. No es malo, porque en ocasiones se requiere, pero cuando Jesús viene él quiere levantarte. </a:t>
            </a:r>
          </a:p>
          <a:p>
            <a:pPr lvl="1"/>
            <a:r>
              <a:rPr lang="es-CO" dirty="0"/>
              <a:t>No te quedes más postrado porque no es el propósito de Dios, no te quedes mas siendo inútil. </a:t>
            </a:r>
            <a:r>
              <a:rPr lang="es-CO" dirty="0">
                <a:solidFill>
                  <a:srgbClr val="FF0000"/>
                </a:solidFill>
              </a:rPr>
              <a:t>En otro de los evangelios dice que la suegra de Pedro se levantó al instante. </a:t>
            </a:r>
            <a:r>
              <a:rPr lang="es-CO" dirty="0"/>
              <a:t>El toque verdadero, al instante te levanta, te cambia, si has estado demasiado tiempo postrado, deprimido, menoscabado, derribado, Dios te quiere sacar de la condición de opresión a un lugar diferente de exaltación para ser usado para su gloria. </a:t>
            </a:r>
            <a:endParaRPr lang="es-CO" dirty="0"/>
          </a:p>
        </p:txBody>
      </p:sp>
    </p:spTree>
    <p:extLst>
      <p:ext uri="{BB962C8B-B14F-4D97-AF65-F5344CB8AC3E}">
        <p14:creationId xmlns:p14="http://schemas.microsoft.com/office/powerpoint/2010/main" val="3971635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228600">
              <a:schemeClr val="accent5">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fontScale="92500" lnSpcReduction="20000"/>
          </a:bodyPr>
          <a:lstStyle/>
          <a:p>
            <a:r>
              <a:rPr lang="es-CO" sz="3500" b="1" i="1" dirty="0">
                <a:solidFill>
                  <a:srgbClr val="FF0000"/>
                </a:solidFill>
              </a:rPr>
              <a:t>5)</a:t>
            </a:r>
            <a:r>
              <a:rPr lang="es-CO" sz="3500" b="1" dirty="0"/>
              <a:t>. Levántate y sirve.</a:t>
            </a:r>
          </a:p>
          <a:p>
            <a:r>
              <a:rPr lang="es-CO" dirty="0"/>
              <a:t> </a:t>
            </a:r>
            <a:r>
              <a:rPr lang="es-CO" sz="3000" dirty="0"/>
              <a:t>Dios No quiere que sigas siendo victima de tus dolencias y fallas, el tiene un propósito para sanarte, ¿crees que Dios quiere sanar tu matrimonio, tu empresa, tu familia y tu vida? </a:t>
            </a:r>
            <a:endParaRPr lang="es-CO" dirty="0"/>
          </a:p>
          <a:p>
            <a:pPr lvl="1"/>
            <a:r>
              <a:rPr lang="es-CO" dirty="0"/>
              <a:t>Dios quiere hacerlo y además con un propósito: levantarte y que le sirvas. ¿Para que quieres que Dios te levante y te sane?, ¿para presumir, despreciar a otros y decir mi Dios si responde el tuyo no? </a:t>
            </a:r>
          </a:p>
          <a:p>
            <a:pPr lvl="1"/>
            <a:r>
              <a:rPr lang="es-CO" dirty="0"/>
              <a:t>Dios no quiere levantarte para presumir, quiere que seamos levantados para servir. En La Biblia dice que ella se levanto y les serbia. </a:t>
            </a:r>
            <a:r>
              <a:rPr lang="es-CO" dirty="0">
                <a:solidFill>
                  <a:srgbClr val="FF0000"/>
                </a:solidFill>
              </a:rPr>
              <a:t>(Ver Mar.1:31). </a:t>
            </a:r>
          </a:p>
          <a:p>
            <a:pPr lvl="1"/>
            <a:endParaRPr lang="es-CO" dirty="0"/>
          </a:p>
          <a:p>
            <a:pPr lvl="1"/>
            <a:r>
              <a:rPr lang="es-CO" dirty="0"/>
              <a:t>¿Qué si Dios hace el milagro en tu vida? Son milagros con un propósito no para tu gloria, son para la de Jesús, por eso puedes ver que él no hace las cosas a </a:t>
            </a:r>
            <a:r>
              <a:rPr lang="es-CO" u="sng" dirty="0"/>
              <a:t>tu</a:t>
            </a:r>
            <a:r>
              <a:rPr lang="es-CO" dirty="0"/>
              <a:t> manera. </a:t>
            </a:r>
          </a:p>
        </p:txBody>
      </p:sp>
    </p:spTree>
    <p:extLst>
      <p:ext uri="{BB962C8B-B14F-4D97-AF65-F5344CB8AC3E}">
        <p14:creationId xmlns:p14="http://schemas.microsoft.com/office/powerpoint/2010/main" val="3979565598"/>
      </p:ext>
    </p:extLst>
  </p:cSld>
  <p:clrMapOvr>
    <a:masterClrMapping/>
  </p:clrMapOvr>
  <p:transition spd="slow">
    <p:wheel spokes="1"/>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¡Que incomparable es el amor de Jesús! </a:t>
            </a:r>
          </a:p>
        </p:txBody>
      </p:sp>
      <p:sp>
        <p:nvSpPr>
          <p:cNvPr id="3" name="Marcador de contenido 2"/>
          <p:cNvSpPr>
            <a:spLocks noGrp="1"/>
          </p:cNvSpPr>
          <p:nvPr>
            <p:ph idx="1"/>
          </p:nvPr>
        </p:nvSpPr>
        <p:spPr>
          <a:xfrm>
            <a:off x="457200" y="5085184"/>
            <a:ext cx="8229600" cy="1512168"/>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dirty="0"/>
              <a:t>Seguramente ese fue el almuerzo más sabroso que se disfrutó ese sábado. La Biblia no dice cuanto tiempo hacia que ella estaba enferma, ese sábado hubo gozo en la familia, al ver a la suegra de Pedro, de pie nuevamente dispuesta a </a:t>
            </a:r>
            <a:r>
              <a:rPr lang="es-CO" u="sng" dirty="0" err="1"/>
              <a:t>sirvirles</a:t>
            </a:r>
            <a:r>
              <a:rPr lang="es-CO" dirty="0"/>
              <a:t>.  </a:t>
            </a:r>
          </a:p>
        </p:txBody>
      </p:sp>
      <p:pic>
        <p:nvPicPr>
          <p:cNvPr id="4" name="Imagen 3"/>
          <p:cNvPicPr>
            <a:picLocks noChangeAspect="1"/>
          </p:cNvPicPr>
          <p:nvPr/>
        </p:nvPicPr>
        <p:blipFill>
          <a:blip r:embed="rId2"/>
          <a:stretch>
            <a:fillRect/>
          </a:stretch>
        </p:blipFill>
        <p:spPr>
          <a:xfrm>
            <a:off x="3148012" y="1844825"/>
            <a:ext cx="2847975" cy="2925290"/>
          </a:xfrm>
          <a:prstGeom prst="rect">
            <a:avLst/>
          </a:prstGeom>
        </p:spPr>
      </p:pic>
      <p:pic>
        <p:nvPicPr>
          <p:cNvPr id="5" name="Imagen 4"/>
          <p:cNvPicPr>
            <a:picLocks noChangeAspect="1"/>
          </p:cNvPicPr>
          <p:nvPr/>
        </p:nvPicPr>
        <p:blipFill>
          <a:blip r:embed="rId3"/>
          <a:stretch>
            <a:fillRect/>
          </a:stretch>
        </p:blipFill>
        <p:spPr>
          <a:xfrm>
            <a:off x="683568" y="1844824"/>
            <a:ext cx="2376264" cy="2925291"/>
          </a:xfrm>
          <a:prstGeom prst="rect">
            <a:avLst/>
          </a:prstGeom>
        </p:spPr>
      </p:pic>
      <p:pic>
        <p:nvPicPr>
          <p:cNvPr id="6" name="Imagen 5"/>
          <p:cNvPicPr>
            <a:picLocks noChangeAspect="1"/>
          </p:cNvPicPr>
          <p:nvPr/>
        </p:nvPicPr>
        <p:blipFill>
          <a:blip r:embed="rId4"/>
          <a:stretch>
            <a:fillRect/>
          </a:stretch>
        </p:blipFill>
        <p:spPr>
          <a:xfrm>
            <a:off x="6084166" y="1844824"/>
            <a:ext cx="2602634" cy="2925291"/>
          </a:xfrm>
          <a:prstGeom prst="rect">
            <a:avLst/>
          </a:prstGeom>
        </p:spPr>
      </p:pic>
    </p:spTree>
    <p:extLst>
      <p:ext uri="{BB962C8B-B14F-4D97-AF65-F5344CB8AC3E}">
        <p14:creationId xmlns:p14="http://schemas.microsoft.com/office/powerpoint/2010/main" val="21371007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17907"/>
            <a:ext cx="8229600" cy="3183101"/>
          </a:xfrm>
        </p:spPr>
        <p:style>
          <a:lnRef idx="2">
            <a:schemeClr val="dk1"/>
          </a:lnRef>
          <a:fillRef idx="1">
            <a:schemeClr val="lt1"/>
          </a:fillRef>
          <a:effectRef idx="0">
            <a:schemeClr val="dk1"/>
          </a:effectRef>
          <a:fontRef idx="minor">
            <a:schemeClr val="dk1"/>
          </a:fontRef>
        </p:style>
        <p:txBody>
          <a:bodyPr>
            <a:normAutofit/>
          </a:bodyPr>
          <a:lstStyle/>
          <a:p>
            <a:r>
              <a:rPr lang="es-CO" sz="2800" dirty="0"/>
              <a:t>Tu piensas cómo debe ser y tienes el plan diseñado, y no es malo, pero aun cuando nosotros podamos hacer los mejores planes para servir a Dios, Él tiene un plan mucho mejor que el tuyo, te sorprenderá.  Te levantará para que le sirvas según su propósito eterno. </a:t>
            </a:r>
            <a:r>
              <a:rPr lang="es-CO" sz="2800" dirty="0">
                <a:solidFill>
                  <a:srgbClr val="FF0000"/>
                </a:solidFill>
              </a:rPr>
              <a:t>Si Jesús verdaderamente te ha tocado levántate y sírvele. </a:t>
            </a:r>
          </a:p>
        </p:txBody>
      </p:sp>
      <p:pic>
        <p:nvPicPr>
          <p:cNvPr id="4" name="Imagen 3"/>
          <p:cNvPicPr>
            <a:picLocks noChangeAspect="1"/>
          </p:cNvPicPr>
          <p:nvPr/>
        </p:nvPicPr>
        <p:blipFill>
          <a:blip r:embed="rId2"/>
          <a:stretch>
            <a:fillRect/>
          </a:stretch>
        </p:blipFill>
        <p:spPr>
          <a:xfrm>
            <a:off x="4572857" y="4077072"/>
            <a:ext cx="3672408" cy="2505531"/>
          </a:xfrm>
          <a:prstGeom prst="rect">
            <a:avLst/>
          </a:prstGeom>
        </p:spPr>
      </p:pic>
      <p:sp>
        <p:nvSpPr>
          <p:cNvPr id="5" name="Rectángulo 4"/>
          <p:cNvSpPr/>
          <p:nvPr/>
        </p:nvSpPr>
        <p:spPr>
          <a:xfrm>
            <a:off x="457200" y="4048014"/>
            <a:ext cx="3754760" cy="2308324"/>
          </a:xfrm>
          <a:prstGeom prst="rect">
            <a:avLst/>
          </a:prstGeom>
        </p:spPr>
        <p:txBody>
          <a:bodyPr wrap="square">
            <a:spAutoFit/>
          </a:bodyPr>
          <a:lstStyle/>
          <a:p>
            <a:pPr algn="ctr"/>
            <a:r>
              <a:rPr lang="es-CO" sz="3600" b="1" dirty="0"/>
              <a:t>¿Cómo dices que Dios te ha tocado si sigues en tu comodidad? </a:t>
            </a:r>
          </a:p>
        </p:txBody>
      </p:sp>
    </p:spTree>
    <p:extLst>
      <p:ext uri="{BB962C8B-B14F-4D97-AF65-F5344CB8AC3E}">
        <p14:creationId xmlns:p14="http://schemas.microsoft.com/office/powerpoint/2010/main" val="121854415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6000" b="1" dirty="0"/>
              <a:t>Conclusión</a:t>
            </a:r>
          </a:p>
        </p:txBody>
      </p:sp>
      <p:sp>
        <p:nvSpPr>
          <p:cNvPr id="3" name="Marcador de contenido 2"/>
          <p:cNvSpPr>
            <a:spLocks noGrp="1"/>
          </p:cNvSpPr>
          <p:nvPr>
            <p:ph idx="1"/>
          </p:nvPr>
        </p:nvSpPr>
        <p:spPr>
          <a:xfrm>
            <a:off x="457200" y="1600200"/>
            <a:ext cx="8229600" cy="506916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dirty="0"/>
              <a:t>Ya es tiempo que te levantes dice Dios, ya es tiempo que dejes tu comodidad, tu dices que no sabes, pero ya Dios ha hecho mucho mas que el que esta allá afuera. </a:t>
            </a:r>
          </a:p>
          <a:p>
            <a:r>
              <a:rPr lang="es-CO" dirty="0">
                <a:solidFill>
                  <a:srgbClr val="FF0000"/>
                </a:solidFill>
              </a:rPr>
              <a:t>Aunque tienes problemas tienes a Cristo, tienes algo para dar de lo que Dios te ha dado. Hay un depósito en tu vida que puedes verter a otros que tiene necesidad de recibir lo que Dios ya te ha dado a ti. </a:t>
            </a:r>
          </a:p>
          <a:p>
            <a:r>
              <a:rPr lang="es-CO" dirty="0">
                <a:solidFill>
                  <a:srgbClr val="FF0000"/>
                </a:solidFill>
              </a:rPr>
              <a:t>Levántate, sirve porque sobre ti ha venido tu luz, levántate y resplandece,  y aunque tinieblas cubran la tierra sobre ti amanecerá Dios y sobre ti será vista su gloria. </a:t>
            </a:r>
          </a:p>
          <a:p>
            <a:endParaRPr lang="es-CO" dirty="0"/>
          </a:p>
        </p:txBody>
      </p:sp>
    </p:spTree>
    <p:extLst>
      <p:ext uri="{BB962C8B-B14F-4D97-AF65-F5344CB8AC3E}">
        <p14:creationId xmlns:p14="http://schemas.microsoft.com/office/powerpoint/2010/main" val="2790987260"/>
      </p:ext>
    </p:extLst>
  </p:cSld>
  <p:clrMapOvr>
    <a:masterClrMapping/>
  </p:clrMapOvr>
  <p:transition spd="slow">
    <p:wheel spokes="1"/>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95536" y="-14748"/>
            <a:ext cx="8496944" cy="5027924"/>
          </a:xfrm>
          <a:prstGeom prst="rect">
            <a:avLst/>
          </a:prstGeom>
        </p:spPr>
      </p:pic>
      <p:sp>
        <p:nvSpPr>
          <p:cNvPr id="5" name="Rectángulo 4"/>
          <p:cNvSpPr/>
          <p:nvPr/>
        </p:nvSpPr>
        <p:spPr>
          <a:xfrm>
            <a:off x="395536" y="5301208"/>
            <a:ext cx="8640960" cy="1200329"/>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b="1" dirty="0"/>
              <a:t>Si aceptas la invitación que Dios te hace hoy, disfrutaras del banquete de bodas que Dios compartirá con todos los redimidos que Cristo ganó con su sangre. No te detengas, Ven.</a:t>
            </a:r>
            <a:endParaRPr lang="es-CO" sz="2400" b="1" dirty="0"/>
          </a:p>
        </p:txBody>
      </p:sp>
    </p:spTree>
    <p:extLst>
      <p:ext uri="{BB962C8B-B14F-4D97-AF65-F5344CB8AC3E}">
        <p14:creationId xmlns:p14="http://schemas.microsoft.com/office/powerpoint/2010/main" val="298824474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5313</TotalTime>
  <Words>6654</Words>
  <Application>Microsoft Office PowerPoint</Application>
  <PresentationFormat>Presentación en pantalla (4:3)</PresentationFormat>
  <Paragraphs>160</Paragraphs>
  <Slides>49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49</vt:i4>
      </vt:variant>
    </vt:vector>
  </HeadingPairs>
  <TitlesOfParts>
    <vt:vector size="53" baseType="lpstr">
      <vt:lpstr>Arial</vt:lpstr>
      <vt:lpstr>Bodoni MT Black</vt:lpstr>
      <vt:lpstr>Calibri</vt:lpstr>
      <vt:lpstr>Tema de Office</vt:lpstr>
      <vt:lpstr>SANADOS PARA SERVIR</vt:lpstr>
      <vt:lpstr>SANADOS PARA SERVIR</vt:lpstr>
      <vt:lpstr>Se levanta de la enfermedad a la cocina</vt:lpstr>
      <vt:lpstr>Presentación de PowerPoint</vt:lpstr>
      <vt:lpstr>Presentación de PowerPoint</vt:lpstr>
      <vt:lpstr>Presentación de PowerPoint</vt:lpstr>
      <vt:lpstr>Presentación de PowerPoint</vt:lpstr>
      <vt:lpstr>Al oírlo Jesús, se maravilló, y dijo a los que le seguían: De cierto os digo, que ni aun en Israel he hallado tanta fe. Y os digo que vendrán muchos (gentiles) del oriente y del occidente, y se sentarán con Abraham e Isaac y Jacob en el reino de los cielos</vt:lpstr>
      <vt:lpstr>Presentación de PowerPoint</vt:lpstr>
      <vt:lpstr>Presentación de PowerPoint</vt:lpstr>
      <vt:lpstr>Presentación de PowerPoint</vt:lpstr>
      <vt:lpstr>Presentación de PowerPoint</vt:lpstr>
      <vt:lpstr>¿DESDE CUANDO TOMÓ DIOS LA INICIATIVA?</vt:lpstr>
      <vt:lpstr>Presentación de PowerPoint</vt:lpstr>
      <vt:lpstr>Desde su nacimiento en un establo, su vida fue de sacrificio, lo demostró muriendo en la cruz, por ti y por mi.</vt:lpstr>
      <vt:lpstr>Presentación de PowerPoint</vt:lpstr>
      <vt:lpstr>Presentación de PowerPoint</vt:lpstr>
      <vt:lpstr>Presentación de PowerPoint</vt:lpstr>
      <vt:lpstr>No hay otra opción sino la que Dios nos ofrece</vt:lpstr>
      <vt:lpstr>Presentación de PowerPoint</vt:lpstr>
      <vt:lpstr>Desde entonces aquel Pablo que era celoso de su religión judía, aquel que quería verdaderamente agradar a Dios; encontró verdaderamente al autor de la vida. Ese día cuando Jesús apareció en el camino de la vida de Pablo (Saulo de Tarso), jamás volvió a ser el mismo. Se dedico a predicar y a servir.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Biblia relata que cuando Jesús iba caminando por ese lugar se detuvo y vio a Zaqueo, la gente veía a un cobrador de impuestos corrupto, fraudulento pero Jesús veía a un hombre hambriento de conocer la verdad, veía a un pecador con necesidad de ser perdonado. </vt:lpstr>
      <vt:lpstr>Presentación de PowerPoint</vt:lpstr>
      <vt:lpstr>¿Cual es la diferencia entre ser criatura de Dios e hijos de Dios, si ambas son creaciones de Dios? </vt:lpstr>
      <vt:lpstr>Presentación de PowerPoint</vt:lpstr>
      <vt:lpstr>Presentación de PowerPoint</vt:lpstr>
      <vt:lpstr>Presentación de PowerPoint</vt:lpstr>
      <vt:lpstr>Jesús mirando a Pedro y Andrés ve más allá el potencial que había en ellos.</vt:lpstr>
      <vt:lpstr>Presentación de PowerPoint</vt:lpstr>
      <vt:lpstr>Presentación de PowerPoint</vt:lpstr>
      <vt:lpstr>Presentación de PowerPoint</vt:lpstr>
      <vt:lpstr>Presentación de PowerPoint</vt:lpstr>
      <vt:lpstr>Presentación de PowerPoint</vt:lpstr>
      <vt:lpstr>No hay razón para que tu continúes con esa carga que te oprime el corazón</vt:lpstr>
      <vt:lpstr>Presentación de PowerPoint</vt:lpstr>
      <vt:lpstr>Presentación de PowerPoint</vt:lpstr>
      <vt:lpstr>Presentación de PowerPoint</vt:lpstr>
      <vt:lpstr>Presentación de PowerPoint</vt:lpstr>
      <vt:lpstr>¡Que incomparable es el amor de Jesús! </vt:lpstr>
      <vt:lpstr>Presentación de PowerPoint</vt:lpstr>
      <vt:lpstr>Conclusión</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SANADOS PARA SERVIR</dc:title>
  <dc:creator>FAMILIA FIERRO CH</dc:creator>
  <cp:lastModifiedBy>Usuario</cp:lastModifiedBy>
  <cp:revision>204</cp:revision>
  <dcterms:created xsi:type="dcterms:W3CDTF">2014-02-08T07:41:25Z</dcterms:created>
  <dcterms:modified xsi:type="dcterms:W3CDTF">2017-03-30T22:10:17Z</dcterms:modified>
</cp:coreProperties>
</file>